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25"/>
  </p:notesMasterIdLst>
  <p:sldIdLst>
    <p:sldId id="564" r:id="rId2"/>
    <p:sldId id="616" r:id="rId3"/>
    <p:sldId id="582" r:id="rId4"/>
    <p:sldId id="612" r:id="rId5"/>
    <p:sldId id="617" r:id="rId6"/>
    <p:sldId id="592" r:id="rId7"/>
    <p:sldId id="597" r:id="rId8"/>
    <p:sldId id="603" r:id="rId9"/>
    <p:sldId id="602" r:id="rId10"/>
    <p:sldId id="575" r:id="rId11"/>
    <p:sldId id="576" r:id="rId12"/>
    <p:sldId id="589" r:id="rId13"/>
    <p:sldId id="591" r:id="rId14"/>
    <p:sldId id="620" r:id="rId15"/>
    <p:sldId id="604" r:id="rId16"/>
    <p:sldId id="618" r:id="rId17"/>
    <p:sldId id="601" r:id="rId18"/>
    <p:sldId id="600" r:id="rId19"/>
    <p:sldId id="622" r:id="rId20"/>
    <p:sldId id="595" r:id="rId21"/>
    <p:sldId id="619" r:id="rId22"/>
    <p:sldId id="621" r:id="rId23"/>
    <p:sldId id="578" r:id="rId24"/>
  </p:sldIdLst>
  <p:sldSz cx="6858000" cy="9144000" type="screen4x3"/>
  <p:notesSz cx="6802438" cy="99345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D251"/>
    <a:srgbClr val="C20E9B"/>
    <a:srgbClr val="218F26"/>
    <a:srgbClr val="3399FF"/>
    <a:srgbClr val="005570"/>
    <a:srgbClr val="12C0C4"/>
    <a:srgbClr val="00CCFF"/>
    <a:srgbClr val="66CCFF"/>
    <a:srgbClr val="A5FFFE"/>
    <a:srgbClr val="95B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3441" autoAdjust="0"/>
  </p:normalViewPr>
  <p:slideViewPr>
    <p:cSldViewPr>
      <p:cViewPr varScale="1">
        <p:scale>
          <a:sx n="86" d="100"/>
          <a:sy n="86" d="100"/>
        </p:scale>
        <p:origin x="2820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948" y="-84"/>
      </p:cViewPr>
      <p:guideLst>
        <p:guide orient="horz" pos="3129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11419718796646"/>
          <c:y val="2.4076609461883485E-2"/>
          <c:w val="0.65105599300087558"/>
          <c:h val="0.888587342424881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Обл.бюджет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133488,6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FFF-490D-829A-8D6CA72C36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169047.2</c:v>
                </c:pt>
                <c:pt idx="1">
                  <c:v>182743.4</c:v>
                </c:pt>
                <c:pt idx="2">
                  <c:v>104465.2</c:v>
                </c:pt>
                <c:pt idx="3">
                  <c:v>116562</c:v>
                </c:pt>
                <c:pt idx="4">
                  <c:v>128635</c:v>
                </c:pt>
                <c:pt idx="5">
                  <c:v>136861.5</c:v>
                </c:pt>
                <c:pt idx="6">
                  <c:v>247094.6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FF-490D-829A-8D6CA72C36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Фед.бюджет</c:v>
                </c:pt>
              </c:strCache>
            </c:strRef>
          </c:tx>
          <c:spPr>
            <a:solidFill>
              <a:srgbClr val="3399FF"/>
            </a:solidFill>
          </c:spPr>
          <c:invertIfNegative val="0"/>
          <c:dLbls>
            <c:dLbl>
              <c:idx val="5"/>
              <c:layout>
                <c:manualLayout>
                  <c:x val="-5.5555555555555558E-3"/>
                  <c:y val="1.60335720273505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282 664,8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FFF-490D-829A-8D6CA72C36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102359.7</c:v>
                </c:pt>
                <c:pt idx="1">
                  <c:v>102961.4</c:v>
                </c:pt>
                <c:pt idx="2">
                  <c:v>60228.800000000003</c:v>
                </c:pt>
                <c:pt idx="3">
                  <c:v>26341.1</c:v>
                </c:pt>
                <c:pt idx="4">
                  <c:v>33554.6</c:v>
                </c:pt>
                <c:pt idx="5">
                  <c:v>282664.8</c:v>
                </c:pt>
                <c:pt idx="6">
                  <c:v>89041.600000000006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FF-490D-829A-8D6CA72C365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Местный бюджет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61.2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FFF-490D-829A-8D6CA72C365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Внебюджетные средства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176,4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FFF-490D-829A-8D6CA72C36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204196.4</c:v>
                </c:pt>
                <c:pt idx="1">
                  <c:v>440.2</c:v>
                </c:pt>
                <c:pt idx="2">
                  <c:v>79.900000000000006</c:v>
                </c:pt>
                <c:pt idx="3">
                  <c:v>347</c:v>
                </c:pt>
                <c:pt idx="4">
                  <c:v>0</c:v>
                </c:pt>
                <c:pt idx="5">
                  <c:v>176.4</c:v>
                </c:pt>
                <c:pt idx="6">
                  <c:v>452.9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FFF-490D-829A-8D6CA72C36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493056"/>
        <c:axId val="88519424"/>
      </c:barChart>
      <c:catAx>
        <c:axId val="88493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8519424"/>
        <c:crossesAt val="0"/>
        <c:auto val="1"/>
        <c:lblAlgn val="ctr"/>
        <c:lblOffset val="100"/>
        <c:noMultiLvlLbl val="0"/>
      </c:catAx>
      <c:valAx>
        <c:axId val="88519424"/>
        <c:scaling>
          <c:orientation val="minMax"/>
          <c:max val="30000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8493056"/>
        <c:crosses val="autoZero"/>
        <c:crossBetween val="between"/>
        <c:majorUnit val="50000"/>
        <c:minorUnit val="50000"/>
      </c:valAx>
    </c:plotArea>
    <c:legend>
      <c:legendPos val="r"/>
      <c:layout>
        <c:manualLayout>
          <c:xMode val="edge"/>
          <c:yMode val="edge"/>
          <c:x val="0.79209361329833805"/>
          <c:y val="0.20874466329138042"/>
          <c:w val="0.20540769903762043"/>
          <c:h val="0.595439886721014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495971035898E-2"/>
          <c:y val="0.11412130678290652"/>
          <c:w val="0.97510080579282044"/>
          <c:h val="0.5340043916689000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38100" cmpd="sng"/>
          </c:spPr>
          <c:dLbls>
            <c:dLbl>
              <c:idx val="0"/>
              <c:layout>
                <c:manualLayout>
                  <c:x val="-7.5854316840612709E-2"/>
                  <c:y val="-0.2281127260369762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98-4AE6-A11D-F291B19D1219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3052,8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98-4AE6-A11D-F291B19D121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3082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98-4AE6-A11D-F291B19D1219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3112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98-4AE6-A11D-F291B19D12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1690.8</c:v>
                </c:pt>
                <c:pt idx="1">
                  <c:v>1874.1</c:v>
                </c:pt>
                <c:pt idx="2">
                  <c:v>2107</c:v>
                </c:pt>
                <c:pt idx="3">
                  <c:v>2142.8000000000002</c:v>
                </c:pt>
                <c:pt idx="4">
                  <c:v>2816.1</c:v>
                </c:pt>
                <c:pt idx="5">
                  <c:v>2844.5</c:v>
                </c:pt>
                <c:pt idx="6">
                  <c:v>2872</c:v>
                </c:pt>
                <c:pt idx="7">
                  <c:v>2929</c:v>
                </c:pt>
                <c:pt idx="8">
                  <c:v>2988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298-4AE6-A11D-F291B19D1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386368"/>
        <c:axId val="89388160"/>
      </c:lineChart>
      <c:catAx>
        <c:axId val="8938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12700" cmpd="sng"/>
        </c:spPr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388160"/>
        <c:crosses val="autoZero"/>
        <c:auto val="1"/>
        <c:lblAlgn val="ctr"/>
        <c:lblOffset val="100"/>
        <c:noMultiLvlLbl val="0"/>
      </c:catAx>
      <c:valAx>
        <c:axId val="89388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9386368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2533233486877528"/>
          <c:w val="0.98940187999545359"/>
          <c:h val="0.3004185432387877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53975"/>
          </c:spPr>
          <c:dLbls>
            <c:dLbl>
              <c:idx val="0"/>
              <c:layout>
                <c:manualLayout>
                  <c:x val="-4.6119556320051276E-2"/>
                  <c:y val="-0.2980641039884492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A0-439A-9B77-51BF58C80FE5}"/>
                </c:ext>
              </c:extLst>
            </c:dLbl>
            <c:dLbl>
              <c:idx val="1"/>
              <c:layout>
                <c:manualLayout>
                  <c:x val="-5.0174022809726132E-2"/>
                  <c:y val="-0.2980641039884492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A0-439A-9B77-51BF58C80FE5}"/>
                </c:ext>
              </c:extLst>
            </c:dLbl>
            <c:dLbl>
              <c:idx val="3"/>
              <c:layout>
                <c:manualLayout>
                  <c:x val="-5.3022413824624706E-2"/>
                  <c:y val="-0.1800004247894034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A0-439A-9B77-51BF58C80FE5}"/>
                </c:ext>
              </c:extLst>
            </c:dLbl>
            <c:dLbl>
              <c:idx val="4"/>
              <c:layout>
                <c:manualLayout>
                  <c:x val="-5.9719981886683073E-2"/>
                  <c:y val="-0.197366142324055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A0-439A-9B77-51BF58C80FE5}"/>
                </c:ext>
              </c:extLst>
            </c:dLbl>
            <c:dLbl>
              <c:idx val="5"/>
              <c:layout>
                <c:manualLayout>
                  <c:x val="-4.0185408372346729E-2"/>
                  <c:y val="-0.172728356979943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A0-439A-9B77-51BF58C80FE5}"/>
                </c:ext>
              </c:extLst>
            </c:dLbl>
            <c:dLbl>
              <c:idx val="6"/>
              <c:layout>
                <c:manualLayout>
                  <c:x val="-3.3487840310289015E-2"/>
                  <c:y val="-0.172728356979943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A0-439A-9B77-51BF58C80FE5}"/>
                </c:ext>
              </c:extLst>
            </c:dLbl>
            <c:dLbl>
              <c:idx val="7"/>
              <c:layout>
                <c:manualLayout>
                  <c:x val="-3.5720362997641614E-2"/>
                  <c:y val="-0.172728356979943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0A0-439A-9B77-51BF58C80FE5}"/>
                </c:ext>
              </c:extLst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Лист1!$A$3:$A$6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35.800000000000011</c:v>
                </c:pt>
                <c:pt idx="1">
                  <c:v>27.1</c:v>
                </c:pt>
                <c:pt idx="2">
                  <c:v>33.800000000000011</c:v>
                </c:pt>
                <c:pt idx="3">
                  <c:v>30.8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0A0-439A-9B77-51BF58C80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395200"/>
        <c:axId val="89396736"/>
      </c:lineChart>
      <c:catAx>
        <c:axId val="8939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396736"/>
        <c:crosses val="autoZero"/>
        <c:auto val="1"/>
        <c:lblAlgn val="ctr"/>
        <c:lblOffset val="100"/>
        <c:noMultiLvlLbl val="0"/>
      </c:catAx>
      <c:valAx>
        <c:axId val="89396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939520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>
      <a:solidFill>
        <a:prstClr val="white">
          <a:lumMod val="75000"/>
        </a:prst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26283B-FB56-41EF-8E2A-68B307F9259E}" type="doc">
      <dgm:prSet loTypeId="urn:microsoft.com/office/officeart/2005/8/layout/vList3#1" loCatId="list" qsTypeId="urn:microsoft.com/office/officeart/2005/8/quickstyle/simple1" qsCatId="simple" csTypeId="urn:microsoft.com/office/officeart/2005/8/colors/colorful5" csCatId="colorful" phldr="1"/>
      <dgm:spPr/>
    </dgm:pt>
    <dgm:pt modelId="{AFD4F60D-F8A7-4C0D-9E37-A131DD7A66B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предпринимательской активности и развитие малого и среднего бизнеса</a:t>
          </a:r>
          <a:endParaRPr lang="ru-RU" sz="1500" dirty="0"/>
        </a:p>
      </dgm:t>
    </dgm:pt>
    <dgm:pt modelId="{CA643345-3DC0-432E-B642-9D8205A79871}" type="parTrans" cxnId="{5FA4BA4F-D2A5-4DB7-B1CE-60BB6DB42DC4}">
      <dgm:prSet/>
      <dgm:spPr/>
      <dgm:t>
        <a:bodyPr/>
        <a:lstStyle/>
        <a:p>
          <a:endParaRPr lang="ru-RU"/>
        </a:p>
      </dgm:t>
    </dgm:pt>
    <dgm:pt modelId="{BB67D1F7-C770-4048-B861-0EDB49CF2200}" type="sibTrans" cxnId="{5FA4BA4F-D2A5-4DB7-B1CE-60BB6DB42DC4}">
      <dgm:prSet/>
      <dgm:spPr/>
      <dgm:t>
        <a:bodyPr/>
        <a:lstStyle/>
        <a:p>
          <a:endParaRPr lang="ru-RU"/>
        </a:p>
      </dgm:t>
    </dgm:pt>
    <dgm:pt modelId="{CC002E9F-57ED-428C-983E-A819C39402D9}">
      <dgm:prSet phldrT="[Текст]" custT="1"/>
      <dgm:spPr/>
      <dgm:t>
        <a:bodyPr/>
        <a:lstStyle/>
        <a:p>
          <a:r>
            <a: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условий для развития промышленности, инновационной и научно-технической деятельности организаций</a:t>
          </a:r>
          <a:endParaRPr lang="ru-RU" sz="1500" dirty="0"/>
        </a:p>
      </dgm:t>
    </dgm:pt>
    <dgm:pt modelId="{1B3CE9CD-D0A1-4378-B20E-15251CEF6D2B}" type="parTrans" cxnId="{1FCADFE6-6DBC-4A8C-8F4C-5D527DE377DE}">
      <dgm:prSet/>
      <dgm:spPr/>
      <dgm:t>
        <a:bodyPr/>
        <a:lstStyle/>
        <a:p>
          <a:endParaRPr lang="ru-RU"/>
        </a:p>
      </dgm:t>
    </dgm:pt>
    <dgm:pt modelId="{81AFC8D8-C6B3-4995-944C-30A8F604013D}" type="sibTrans" cxnId="{1FCADFE6-6DBC-4A8C-8F4C-5D527DE377DE}">
      <dgm:prSet/>
      <dgm:spPr/>
      <dgm:t>
        <a:bodyPr/>
        <a:lstStyle/>
        <a:p>
          <a:endParaRPr lang="ru-RU"/>
        </a:p>
      </dgm:t>
    </dgm:pt>
    <dgm:pt modelId="{057D625F-9746-488E-A3DA-1B843A26720C}">
      <dgm:prSet phldrT="[Текст]" custT="1"/>
      <dgm:spPr/>
      <dgm:t>
        <a:bodyPr/>
        <a:lstStyle/>
        <a:p>
          <a:r>
            <a: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формированию и продвижению регионального туристского продукта на российском и международном рынках</a:t>
          </a:r>
          <a:endParaRPr lang="ru-RU" sz="1500" dirty="0">
            <a:solidFill>
              <a:schemeClr val="tx1"/>
            </a:solidFill>
          </a:endParaRPr>
        </a:p>
      </dgm:t>
    </dgm:pt>
    <dgm:pt modelId="{170F4F87-5946-470C-A4C3-C6139C672EE4}" type="parTrans" cxnId="{4CBBAE8F-0615-44CB-9C18-6C910C5EF0C0}">
      <dgm:prSet/>
      <dgm:spPr/>
      <dgm:t>
        <a:bodyPr/>
        <a:lstStyle/>
        <a:p>
          <a:endParaRPr lang="ru-RU"/>
        </a:p>
      </dgm:t>
    </dgm:pt>
    <dgm:pt modelId="{958AB9A2-108C-4918-8DDD-97E54E1C18BD}" type="sibTrans" cxnId="{4CBBAE8F-0615-44CB-9C18-6C910C5EF0C0}">
      <dgm:prSet/>
      <dgm:spPr/>
      <dgm:t>
        <a:bodyPr/>
        <a:lstStyle/>
        <a:p>
          <a:endParaRPr lang="ru-RU"/>
        </a:p>
      </dgm:t>
    </dgm:pt>
    <dgm:pt modelId="{F66297C2-AB7B-4C86-BE19-86E1CF34057C}">
      <dgm:prSet custT="1"/>
      <dgm:spPr/>
      <dgm:t>
        <a:bodyPr/>
        <a:lstStyle/>
        <a:p>
          <a:r>
            <a: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туристско-рекреационного кластера Мурманской области, содействие повышению качества туристских услуг</a:t>
          </a:r>
        </a:p>
      </dgm:t>
    </dgm:pt>
    <dgm:pt modelId="{A0D94C3A-134A-4E6F-8BDA-227D6110DCAC}" type="parTrans" cxnId="{8578AF6A-DBE0-4460-896F-D098DB434E40}">
      <dgm:prSet/>
      <dgm:spPr/>
      <dgm:t>
        <a:bodyPr/>
        <a:lstStyle/>
        <a:p>
          <a:endParaRPr lang="ru-RU"/>
        </a:p>
      </dgm:t>
    </dgm:pt>
    <dgm:pt modelId="{9913CFEE-CD96-4087-A2C4-18C09905070F}" type="sibTrans" cxnId="{8578AF6A-DBE0-4460-896F-D098DB434E40}">
      <dgm:prSet/>
      <dgm:spPr/>
      <dgm:t>
        <a:bodyPr/>
        <a:lstStyle/>
        <a:p>
          <a:endParaRPr lang="ru-RU"/>
        </a:p>
      </dgm:t>
    </dgm:pt>
    <dgm:pt modelId="{66805624-FF5E-4054-A912-A0209AFA9FC0}">
      <dgm:prSet custT="1"/>
      <dgm:spPr/>
      <dgm:t>
        <a:bodyPr/>
        <a:lstStyle/>
        <a:p>
          <a:r>
            <a: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реализации государственных функций по контролю  и оказанию государственных услуг в сферах розничной продажи алкогольной и спиртосодержащей                                          продукции, деятельности по заготовке, переработке, хранению и реализации лома черных металлов, цветных металлов</a:t>
          </a:r>
        </a:p>
      </dgm:t>
    </dgm:pt>
    <dgm:pt modelId="{E8B2A746-C9DD-4189-8922-16B0AEC1B3FC}" type="parTrans" cxnId="{7B1A4B75-4B71-468C-AEE2-C0720D2B829C}">
      <dgm:prSet/>
      <dgm:spPr/>
      <dgm:t>
        <a:bodyPr/>
        <a:lstStyle/>
        <a:p>
          <a:endParaRPr lang="ru-RU"/>
        </a:p>
      </dgm:t>
    </dgm:pt>
    <dgm:pt modelId="{CCAE3E4E-0260-440C-A0FB-ADB3D13D7CFD}" type="sibTrans" cxnId="{7B1A4B75-4B71-468C-AEE2-C0720D2B829C}">
      <dgm:prSet/>
      <dgm:spPr/>
      <dgm:t>
        <a:bodyPr/>
        <a:lstStyle/>
        <a:p>
          <a:endParaRPr lang="ru-RU"/>
        </a:p>
      </dgm:t>
    </dgm:pt>
    <dgm:pt modelId="{D3892244-1248-4DA4-B192-B52463221DB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благоприятных условий для привлечения инвестиций в экономику региона</a:t>
          </a:r>
          <a:endParaRPr lang="ru-RU" sz="1500" dirty="0"/>
        </a:p>
      </dgm:t>
    </dgm:pt>
    <dgm:pt modelId="{D1649B13-9A88-4A99-9F04-CD4F3C4EE219}" type="parTrans" cxnId="{3A4B0729-D685-4861-8591-8476A0ECDB84}">
      <dgm:prSet/>
      <dgm:spPr/>
      <dgm:t>
        <a:bodyPr/>
        <a:lstStyle/>
        <a:p>
          <a:endParaRPr lang="ru-RU"/>
        </a:p>
      </dgm:t>
    </dgm:pt>
    <dgm:pt modelId="{E2D47145-9461-4029-93C8-9E75B212ACFB}" type="sibTrans" cxnId="{3A4B0729-D685-4861-8591-8476A0ECDB84}">
      <dgm:prSet/>
      <dgm:spPr/>
      <dgm:t>
        <a:bodyPr/>
        <a:lstStyle/>
        <a:p>
          <a:endParaRPr lang="ru-RU"/>
        </a:p>
      </dgm:t>
    </dgm:pt>
    <dgm:pt modelId="{9419BF4C-10D7-4DAE-9287-8706AB2C4023}" type="pres">
      <dgm:prSet presAssocID="{5326283B-FB56-41EF-8E2A-68B307F9259E}" presName="linearFlow" presStyleCnt="0">
        <dgm:presLayoutVars>
          <dgm:dir/>
          <dgm:resizeHandles val="exact"/>
        </dgm:presLayoutVars>
      </dgm:prSet>
      <dgm:spPr/>
    </dgm:pt>
    <dgm:pt modelId="{C65B8E8F-93B9-47B4-9DCD-952CD7821141}" type="pres">
      <dgm:prSet presAssocID="{D3892244-1248-4DA4-B192-B52463221DB5}" presName="composite" presStyleCnt="0"/>
      <dgm:spPr/>
    </dgm:pt>
    <dgm:pt modelId="{28BE0760-EC6D-4D80-A1CF-838C4010018C}" type="pres">
      <dgm:prSet presAssocID="{D3892244-1248-4DA4-B192-B52463221DB5}" presName="imgShp" presStyleLbl="fgImgPlace1" presStyleIdx="0" presStyleCnt="6" custScaleX="105918" custScaleY="113357" custLinFactNeighborX="-77255" custLinFactNeighborY="-28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F09972-0061-4BE3-9C06-5BC8AB44E4D2}" type="pres">
      <dgm:prSet presAssocID="{D3892244-1248-4DA4-B192-B52463221DB5}" presName="txShp" presStyleLbl="node1" presStyleIdx="0" presStyleCnt="6" custScaleX="133668" custLinFactNeighborX="3342" custLinFactNeighborY="2284">
        <dgm:presLayoutVars>
          <dgm:bulletEnabled val="1"/>
        </dgm:presLayoutVars>
      </dgm:prSet>
      <dgm:spPr/>
    </dgm:pt>
    <dgm:pt modelId="{10AC8710-9FEF-4009-89A2-9CA004818E65}" type="pres">
      <dgm:prSet presAssocID="{E2D47145-9461-4029-93C8-9E75B212ACFB}" presName="spacing" presStyleCnt="0"/>
      <dgm:spPr/>
    </dgm:pt>
    <dgm:pt modelId="{8CCCB4FD-631A-47EF-AAF5-4C0960D7252A}" type="pres">
      <dgm:prSet presAssocID="{AFD4F60D-F8A7-4C0D-9E37-A131DD7A66B5}" presName="composite" presStyleCnt="0"/>
      <dgm:spPr/>
    </dgm:pt>
    <dgm:pt modelId="{33B50D30-473C-49BE-B222-AAAE46522D73}" type="pres">
      <dgm:prSet presAssocID="{AFD4F60D-F8A7-4C0D-9E37-A131DD7A66B5}" presName="imgShp" presStyleLbl="fgImgPlace1" presStyleIdx="1" presStyleCnt="6" custScaleX="130020" custScaleY="117817" custLinFactNeighborX="-89431" custLinFactNeighborY="-2126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0DA8A25-2487-4414-AB42-8D8CC8D5C60A}" type="pres">
      <dgm:prSet presAssocID="{AFD4F60D-F8A7-4C0D-9E37-A131DD7A66B5}" presName="txShp" presStyleLbl="node1" presStyleIdx="1" presStyleCnt="6" custScaleX="133667" custLinFactNeighborX="3341" custLinFactNeighborY="-20223">
        <dgm:presLayoutVars>
          <dgm:bulletEnabled val="1"/>
        </dgm:presLayoutVars>
      </dgm:prSet>
      <dgm:spPr/>
    </dgm:pt>
    <dgm:pt modelId="{7DD7C251-8CCB-45A6-906A-913F4B3FD6E5}" type="pres">
      <dgm:prSet presAssocID="{BB67D1F7-C770-4048-B861-0EDB49CF2200}" presName="spacing" presStyleCnt="0"/>
      <dgm:spPr/>
    </dgm:pt>
    <dgm:pt modelId="{76840E21-93B5-41D4-A291-AF8F6475256C}" type="pres">
      <dgm:prSet presAssocID="{CC002E9F-57ED-428C-983E-A819C39402D9}" presName="composite" presStyleCnt="0"/>
      <dgm:spPr/>
    </dgm:pt>
    <dgm:pt modelId="{9967CAC0-4007-4C3B-A602-E0DF2D2B7157}" type="pres">
      <dgm:prSet presAssocID="{CC002E9F-57ED-428C-983E-A819C39402D9}" presName="imgShp" presStyleLbl="fgImgPlace1" presStyleIdx="2" presStyleCnt="6" custLinFactNeighborX="69372" custLinFactNeighborY="7545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181E56E-0D2F-455A-8314-329E987C6675}" type="pres">
      <dgm:prSet presAssocID="{CC002E9F-57ED-428C-983E-A819C39402D9}" presName="txShp" presStyleLbl="node1" presStyleIdx="2" presStyleCnt="6" custScaleX="133319" custLinFactNeighborX="3167" custLinFactNeighborY="-34228">
        <dgm:presLayoutVars>
          <dgm:bulletEnabled val="1"/>
        </dgm:presLayoutVars>
      </dgm:prSet>
      <dgm:spPr/>
    </dgm:pt>
    <dgm:pt modelId="{3A12AB4E-C226-4417-9B19-64CE79984CC8}" type="pres">
      <dgm:prSet presAssocID="{81AFC8D8-C6B3-4995-944C-30A8F604013D}" presName="spacing" presStyleCnt="0"/>
      <dgm:spPr/>
    </dgm:pt>
    <dgm:pt modelId="{4DC0D8C7-D19D-4902-997D-79C3DE46E8BE}" type="pres">
      <dgm:prSet presAssocID="{057D625F-9746-488E-A3DA-1B843A26720C}" presName="composite" presStyleCnt="0"/>
      <dgm:spPr/>
    </dgm:pt>
    <dgm:pt modelId="{CD6CB410-2A6C-47CA-B7AD-7766EE7A0F41}" type="pres">
      <dgm:prSet presAssocID="{057D625F-9746-488E-A3DA-1B843A26720C}" presName="imgShp" presStyleLbl="fgImgPlace1" presStyleIdx="3" presStyleCnt="6" custScaleX="140573" custScaleY="126739" custLinFactNeighborX="-91996" custLinFactNeighborY="-5492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AC0E2DE-3978-45B1-B64F-DA5A362CEBFC}" type="pres">
      <dgm:prSet presAssocID="{057D625F-9746-488E-A3DA-1B843A26720C}" presName="txShp" presStyleLbl="node1" presStyleIdx="3" presStyleCnt="6" custScaleX="134053" custLinFactNeighborX="3534" custLinFactNeighborY="-54393">
        <dgm:presLayoutVars>
          <dgm:bulletEnabled val="1"/>
        </dgm:presLayoutVars>
      </dgm:prSet>
      <dgm:spPr/>
    </dgm:pt>
    <dgm:pt modelId="{2F5A5AE9-4284-4697-8721-4CD078548F3C}" type="pres">
      <dgm:prSet presAssocID="{958AB9A2-108C-4918-8DDD-97E54E1C18BD}" presName="spacing" presStyleCnt="0"/>
      <dgm:spPr/>
    </dgm:pt>
    <dgm:pt modelId="{4E8DD84C-1F02-4F90-A0E4-03CCC1EC75A3}" type="pres">
      <dgm:prSet presAssocID="{F66297C2-AB7B-4C86-BE19-86E1CF34057C}" presName="composite" presStyleCnt="0"/>
      <dgm:spPr/>
    </dgm:pt>
    <dgm:pt modelId="{E07FDEC9-46D8-4577-A3DE-C8BED9018CAF}" type="pres">
      <dgm:prSet presAssocID="{F66297C2-AB7B-4C86-BE19-86E1CF34057C}" presName="imgShp" presStyleLbl="fgImgPlace1" presStyleIdx="4" presStyleCnt="6" custScaleX="146438" custScaleY="126665" custLinFactNeighborX="-85050" custLinFactNeighborY="-7397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1359FA-6883-431C-99D7-9607C2DBCA37}" type="pres">
      <dgm:prSet presAssocID="{F66297C2-AB7B-4C86-BE19-86E1CF34057C}" presName="txShp" presStyleLbl="node1" presStyleIdx="4" presStyleCnt="6" custScaleX="134439" custLinFactNeighborX="2956" custLinFactNeighborY="-70748">
        <dgm:presLayoutVars>
          <dgm:bulletEnabled val="1"/>
        </dgm:presLayoutVars>
      </dgm:prSet>
      <dgm:spPr/>
    </dgm:pt>
    <dgm:pt modelId="{DB3208D9-0C6F-4ACF-A8D1-BAC5ABD5A5A3}" type="pres">
      <dgm:prSet presAssocID="{9913CFEE-CD96-4087-A2C4-18C09905070F}" presName="spacing" presStyleCnt="0"/>
      <dgm:spPr/>
    </dgm:pt>
    <dgm:pt modelId="{96397E3F-CD63-47FD-942D-F1A3C91B99EA}" type="pres">
      <dgm:prSet presAssocID="{66805624-FF5E-4054-A912-A0209AFA9FC0}" presName="composite" presStyleCnt="0"/>
      <dgm:spPr/>
    </dgm:pt>
    <dgm:pt modelId="{0FCC60F0-74C3-4863-98E2-AB91F8410804}" type="pres">
      <dgm:prSet presAssocID="{66805624-FF5E-4054-A912-A0209AFA9FC0}" presName="imgShp" presStyleLbl="fgImgPlace1" presStyleIdx="5" presStyleCnt="6" custScaleX="150174" custScaleY="148155" custLinFactNeighborX="-86373" custLinFactNeighborY="-8286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C3AC1BA-131F-4E4E-A965-AFA1D45842B4}" type="pres">
      <dgm:prSet presAssocID="{66805624-FF5E-4054-A912-A0209AFA9FC0}" presName="txShp" presStyleLbl="node1" presStyleIdx="5" presStyleCnt="6" custScaleX="140351" custScaleY="209866" custLinFactNeighborX="0" custLinFactNeighborY="-81682">
        <dgm:presLayoutVars>
          <dgm:bulletEnabled val="1"/>
        </dgm:presLayoutVars>
      </dgm:prSet>
      <dgm:spPr/>
    </dgm:pt>
  </dgm:ptLst>
  <dgm:cxnLst>
    <dgm:cxn modelId="{3A4B0729-D685-4861-8591-8476A0ECDB84}" srcId="{5326283B-FB56-41EF-8E2A-68B307F9259E}" destId="{D3892244-1248-4DA4-B192-B52463221DB5}" srcOrd="0" destOrd="0" parTransId="{D1649B13-9A88-4A99-9F04-CD4F3C4EE219}" sibTransId="{E2D47145-9461-4029-93C8-9E75B212ACFB}"/>
    <dgm:cxn modelId="{8578AF6A-DBE0-4460-896F-D098DB434E40}" srcId="{5326283B-FB56-41EF-8E2A-68B307F9259E}" destId="{F66297C2-AB7B-4C86-BE19-86E1CF34057C}" srcOrd="4" destOrd="0" parTransId="{A0D94C3A-134A-4E6F-8BDA-227D6110DCAC}" sibTransId="{9913CFEE-CD96-4087-A2C4-18C09905070F}"/>
    <dgm:cxn modelId="{5FA4BA4F-D2A5-4DB7-B1CE-60BB6DB42DC4}" srcId="{5326283B-FB56-41EF-8E2A-68B307F9259E}" destId="{AFD4F60D-F8A7-4C0D-9E37-A131DD7A66B5}" srcOrd="1" destOrd="0" parTransId="{CA643345-3DC0-432E-B642-9D8205A79871}" sibTransId="{BB67D1F7-C770-4048-B861-0EDB49CF2200}"/>
    <dgm:cxn modelId="{654FEF52-ACFC-47AD-B2F5-0E6656608FC9}" type="presOf" srcId="{AFD4F60D-F8A7-4C0D-9E37-A131DD7A66B5}" destId="{30DA8A25-2487-4414-AB42-8D8CC8D5C60A}" srcOrd="0" destOrd="0" presId="urn:microsoft.com/office/officeart/2005/8/layout/vList3#1"/>
    <dgm:cxn modelId="{7B1A4B75-4B71-468C-AEE2-C0720D2B829C}" srcId="{5326283B-FB56-41EF-8E2A-68B307F9259E}" destId="{66805624-FF5E-4054-A912-A0209AFA9FC0}" srcOrd="5" destOrd="0" parTransId="{E8B2A746-C9DD-4189-8922-16B0AEC1B3FC}" sibTransId="{CCAE3E4E-0260-440C-A0FB-ADB3D13D7CFD}"/>
    <dgm:cxn modelId="{0C802C77-236F-4571-AFCF-360AA6A4518E}" type="presOf" srcId="{5326283B-FB56-41EF-8E2A-68B307F9259E}" destId="{9419BF4C-10D7-4DAE-9287-8706AB2C4023}" srcOrd="0" destOrd="0" presId="urn:microsoft.com/office/officeart/2005/8/layout/vList3#1"/>
    <dgm:cxn modelId="{64F96979-6FD4-4F19-B909-587B8D53E6C0}" type="presOf" srcId="{F66297C2-AB7B-4C86-BE19-86E1CF34057C}" destId="{541359FA-6883-431C-99D7-9607C2DBCA37}" srcOrd="0" destOrd="0" presId="urn:microsoft.com/office/officeart/2005/8/layout/vList3#1"/>
    <dgm:cxn modelId="{7418335A-4C01-4235-ACA7-54038D5B533B}" type="presOf" srcId="{CC002E9F-57ED-428C-983E-A819C39402D9}" destId="{4181E56E-0D2F-455A-8314-329E987C6675}" srcOrd="0" destOrd="0" presId="urn:microsoft.com/office/officeart/2005/8/layout/vList3#1"/>
    <dgm:cxn modelId="{4CBBAE8F-0615-44CB-9C18-6C910C5EF0C0}" srcId="{5326283B-FB56-41EF-8E2A-68B307F9259E}" destId="{057D625F-9746-488E-A3DA-1B843A26720C}" srcOrd="3" destOrd="0" parTransId="{170F4F87-5946-470C-A4C3-C6139C672EE4}" sibTransId="{958AB9A2-108C-4918-8DDD-97E54E1C18BD}"/>
    <dgm:cxn modelId="{B9E1F796-0630-4CAD-8753-D1F291C7D521}" type="presOf" srcId="{057D625F-9746-488E-A3DA-1B843A26720C}" destId="{BAC0E2DE-3978-45B1-B64F-DA5A362CEBFC}" srcOrd="0" destOrd="0" presId="urn:microsoft.com/office/officeart/2005/8/layout/vList3#1"/>
    <dgm:cxn modelId="{58A06BDD-75B0-4889-87FF-1792B0651FBA}" type="presOf" srcId="{66805624-FF5E-4054-A912-A0209AFA9FC0}" destId="{FC3AC1BA-131F-4E4E-A965-AFA1D45842B4}" srcOrd="0" destOrd="0" presId="urn:microsoft.com/office/officeart/2005/8/layout/vList3#1"/>
    <dgm:cxn modelId="{1FCADFE6-6DBC-4A8C-8F4C-5D527DE377DE}" srcId="{5326283B-FB56-41EF-8E2A-68B307F9259E}" destId="{CC002E9F-57ED-428C-983E-A819C39402D9}" srcOrd="2" destOrd="0" parTransId="{1B3CE9CD-D0A1-4378-B20E-15251CEF6D2B}" sibTransId="{81AFC8D8-C6B3-4995-944C-30A8F604013D}"/>
    <dgm:cxn modelId="{4E0BFCEE-8360-474C-A926-1169B53D9324}" type="presOf" srcId="{D3892244-1248-4DA4-B192-B52463221DB5}" destId="{BFF09972-0061-4BE3-9C06-5BC8AB44E4D2}" srcOrd="0" destOrd="0" presId="urn:microsoft.com/office/officeart/2005/8/layout/vList3#1"/>
    <dgm:cxn modelId="{A3EB5A07-C7C2-4AD2-A9E0-488FEC9D7667}" type="presParOf" srcId="{9419BF4C-10D7-4DAE-9287-8706AB2C4023}" destId="{C65B8E8F-93B9-47B4-9DCD-952CD7821141}" srcOrd="0" destOrd="0" presId="urn:microsoft.com/office/officeart/2005/8/layout/vList3#1"/>
    <dgm:cxn modelId="{C462C9FA-6FB1-4890-A40C-24ABF992690C}" type="presParOf" srcId="{C65B8E8F-93B9-47B4-9DCD-952CD7821141}" destId="{28BE0760-EC6D-4D80-A1CF-838C4010018C}" srcOrd="0" destOrd="0" presId="urn:microsoft.com/office/officeart/2005/8/layout/vList3#1"/>
    <dgm:cxn modelId="{4D72009F-614C-4C56-B0CE-14D88E209172}" type="presParOf" srcId="{C65B8E8F-93B9-47B4-9DCD-952CD7821141}" destId="{BFF09972-0061-4BE3-9C06-5BC8AB44E4D2}" srcOrd="1" destOrd="0" presId="urn:microsoft.com/office/officeart/2005/8/layout/vList3#1"/>
    <dgm:cxn modelId="{C026E215-B837-4AF8-AF6E-33ED8B3C4AF1}" type="presParOf" srcId="{9419BF4C-10D7-4DAE-9287-8706AB2C4023}" destId="{10AC8710-9FEF-4009-89A2-9CA004818E65}" srcOrd="1" destOrd="0" presId="urn:microsoft.com/office/officeart/2005/8/layout/vList3#1"/>
    <dgm:cxn modelId="{B850BA06-06E7-45D8-8ECD-0606121ED0A0}" type="presParOf" srcId="{9419BF4C-10D7-4DAE-9287-8706AB2C4023}" destId="{8CCCB4FD-631A-47EF-AAF5-4C0960D7252A}" srcOrd="2" destOrd="0" presId="urn:microsoft.com/office/officeart/2005/8/layout/vList3#1"/>
    <dgm:cxn modelId="{58EDE168-64B8-467D-8978-3E67D6112714}" type="presParOf" srcId="{8CCCB4FD-631A-47EF-AAF5-4C0960D7252A}" destId="{33B50D30-473C-49BE-B222-AAAE46522D73}" srcOrd="0" destOrd="0" presId="urn:microsoft.com/office/officeart/2005/8/layout/vList3#1"/>
    <dgm:cxn modelId="{17203B40-B74E-44D7-B914-0AEDC1A1B315}" type="presParOf" srcId="{8CCCB4FD-631A-47EF-AAF5-4C0960D7252A}" destId="{30DA8A25-2487-4414-AB42-8D8CC8D5C60A}" srcOrd="1" destOrd="0" presId="urn:microsoft.com/office/officeart/2005/8/layout/vList3#1"/>
    <dgm:cxn modelId="{1BF083EF-C7AA-46EB-8E37-36A5897B42C0}" type="presParOf" srcId="{9419BF4C-10D7-4DAE-9287-8706AB2C4023}" destId="{7DD7C251-8CCB-45A6-906A-913F4B3FD6E5}" srcOrd="3" destOrd="0" presId="urn:microsoft.com/office/officeart/2005/8/layout/vList3#1"/>
    <dgm:cxn modelId="{784953AA-9EA2-4DDF-8C75-CDC95BC0893F}" type="presParOf" srcId="{9419BF4C-10D7-4DAE-9287-8706AB2C4023}" destId="{76840E21-93B5-41D4-A291-AF8F6475256C}" srcOrd="4" destOrd="0" presId="urn:microsoft.com/office/officeart/2005/8/layout/vList3#1"/>
    <dgm:cxn modelId="{EF5E1F27-9243-4DFE-BE35-20A4D43BFFD0}" type="presParOf" srcId="{76840E21-93B5-41D4-A291-AF8F6475256C}" destId="{9967CAC0-4007-4C3B-A602-E0DF2D2B7157}" srcOrd="0" destOrd="0" presId="urn:microsoft.com/office/officeart/2005/8/layout/vList3#1"/>
    <dgm:cxn modelId="{3972054A-B5CD-4981-8A0A-30BA8BB4FFAF}" type="presParOf" srcId="{76840E21-93B5-41D4-A291-AF8F6475256C}" destId="{4181E56E-0D2F-455A-8314-329E987C6675}" srcOrd="1" destOrd="0" presId="urn:microsoft.com/office/officeart/2005/8/layout/vList3#1"/>
    <dgm:cxn modelId="{42957485-5B7A-4201-980B-2B6266421552}" type="presParOf" srcId="{9419BF4C-10D7-4DAE-9287-8706AB2C4023}" destId="{3A12AB4E-C226-4417-9B19-64CE79984CC8}" srcOrd="5" destOrd="0" presId="urn:microsoft.com/office/officeart/2005/8/layout/vList3#1"/>
    <dgm:cxn modelId="{0B70206E-3D95-4BAC-9647-B94E0E4C1891}" type="presParOf" srcId="{9419BF4C-10D7-4DAE-9287-8706AB2C4023}" destId="{4DC0D8C7-D19D-4902-997D-79C3DE46E8BE}" srcOrd="6" destOrd="0" presId="urn:microsoft.com/office/officeart/2005/8/layout/vList3#1"/>
    <dgm:cxn modelId="{D174828A-7854-484B-8B30-E25410FB7090}" type="presParOf" srcId="{4DC0D8C7-D19D-4902-997D-79C3DE46E8BE}" destId="{CD6CB410-2A6C-47CA-B7AD-7766EE7A0F41}" srcOrd="0" destOrd="0" presId="urn:microsoft.com/office/officeart/2005/8/layout/vList3#1"/>
    <dgm:cxn modelId="{2F41EFF9-BE85-4A18-93AE-1038FBA793B5}" type="presParOf" srcId="{4DC0D8C7-D19D-4902-997D-79C3DE46E8BE}" destId="{BAC0E2DE-3978-45B1-B64F-DA5A362CEBFC}" srcOrd="1" destOrd="0" presId="urn:microsoft.com/office/officeart/2005/8/layout/vList3#1"/>
    <dgm:cxn modelId="{46887092-9503-46FB-A586-BD3211DCE89C}" type="presParOf" srcId="{9419BF4C-10D7-4DAE-9287-8706AB2C4023}" destId="{2F5A5AE9-4284-4697-8721-4CD078548F3C}" srcOrd="7" destOrd="0" presId="urn:microsoft.com/office/officeart/2005/8/layout/vList3#1"/>
    <dgm:cxn modelId="{D5C81219-6C97-4EE2-B1D1-BA4632E7A9F7}" type="presParOf" srcId="{9419BF4C-10D7-4DAE-9287-8706AB2C4023}" destId="{4E8DD84C-1F02-4F90-A0E4-03CCC1EC75A3}" srcOrd="8" destOrd="0" presId="urn:microsoft.com/office/officeart/2005/8/layout/vList3#1"/>
    <dgm:cxn modelId="{108887E8-59D7-4A61-B69E-47B2D7EBF211}" type="presParOf" srcId="{4E8DD84C-1F02-4F90-A0E4-03CCC1EC75A3}" destId="{E07FDEC9-46D8-4577-A3DE-C8BED9018CAF}" srcOrd="0" destOrd="0" presId="urn:microsoft.com/office/officeart/2005/8/layout/vList3#1"/>
    <dgm:cxn modelId="{829B8113-B32C-4F0C-B6DB-95DD600C1524}" type="presParOf" srcId="{4E8DD84C-1F02-4F90-A0E4-03CCC1EC75A3}" destId="{541359FA-6883-431C-99D7-9607C2DBCA37}" srcOrd="1" destOrd="0" presId="urn:microsoft.com/office/officeart/2005/8/layout/vList3#1"/>
    <dgm:cxn modelId="{5CC7F0B2-D120-499C-9199-E3336DABBD0F}" type="presParOf" srcId="{9419BF4C-10D7-4DAE-9287-8706AB2C4023}" destId="{DB3208D9-0C6F-4ACF-A8D1-BAC5ABD5A5A3}" srcOrd="9" destOrd="0" presId="urn:microsoft.com/office/officeart/2005/8/layout/vList3#1"/>
    <dgm:cxn modelId="{0E1743CB-F602-426E-8FAC-B14A60085207}" type="presParOf" srcId="{9419BF4C-10D7-4DAE-9287-8706AB2C4023}" destId="{96397E3F-CD63-47FD-942D-F1A3C91B99EA}" srcOrd="10" destOrd="0" presId="urn:microsoft.com/office/officeart/2005/8/layout/vList3#1"/>
    <dgm:cxn modelId="{FA46DC5B-64B5-4460-8813-7C94E84D5A86}" type="presParOf" srcId="{96397E3F-CD63-47FD-942D-F1A3C91B99EA}" destId="{0FCC60F0-74C3-4863-98E2-AB91F8410804}" srcOrd="0" destOrd="0" presId="urn:microsoft.com/office/officeart/2005/8/layout/vList3#1"/>
    <dgm:cxn modelId="{CE881CCA-08DC-49FB-97B0-3D08941CC437}" type="presParOf" srcId="{96397E3F-CD63-47FD-942D-F1A3C91B99EA}" destId="{FC3AC1BA-131F-4E4E-A965-AFA1D45842B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FCCD1A-5DA0-4D53-82AE-D7216DFA358E}" type="doc">
      <dgm:prSet loTypeId="urn:microsoft.com/office/officeart/2005/8/layout/vList6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B47D92E-F938-4949-A55B-51CB4755D3B8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Инвестиции на душу населения</a:t>
          </a:r>
        </a:p>
      </dgm:t>
    </dgm:pt>
    <dgm:pt modelId="{7E375A46-991F-4F2B-A672-2D427518B5A2}" type="parTrans" cxnId="{02334232-3B70-4F29-A555-A4339315C413}">
      <dgm:prSet/>
      <dgm:spPr/>
      <dgm:t>
        <a:bodyPr/>
        <a:lstStyle/>
        <a:p>
          <a:endParaRPr lang="ru-RU"/>
        </a:p>
      </dgm:t>
    </dgm:pt>
    <dgm:pt modelId="{E1CB1034-EF2A-4D11-AF10-38BAE32BD934}" type="sibTrans" cxnId="{02334232-3B70-4F29-A555-A4339315C413}">
      <dgm:prSet/>
      <dgm:spPr/>
      <dgm:t>
        <a:bodyPr/>
        <a:lstStyle/>
        <a:p>
          <a:endParaRPr lang="ru-RU"/>
        </a:p>
      </dgm:t>
    </dgm:pt>
    <dgm:pt modelId="{A380381C-89B7-4C6A-81B4-F83314682FA4}">
      <dgm:prSet phldrT="[Текст]" custT="1"/>
      <dgm:spPr/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место в Северо-Западном федеральном округе</a:t>
          </a:r>
          <a:endParaRPr lang="ru-RU" sz="16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77D5E02-D91E-4832-9910-735A76B6372E}" type="parTrans" cxnId="{99BAFB87-6D82-4DCB-962D-BB218CD35627}">
      <dgm:prSet/>
      <dgm:spPr/>
      <dgm:t>
        <a:bodyPr/>
        <a:lstStyle/>
        <a:p>
          <a:endParaRPr lang="ru-RU"/>
        </a:p>
      </dgm:t>
    </dgm:pt>
    <dgm:pt modelId="{7C18CD92-13F4-4152-AD46-2F965EAFC347}" type="sibTrans" cxnId="{99BAFB87-6D82-4DCB-962D-BB218CD35627}">
      <dgm:prSet/>
      <dgm:spPr/>
      <dgm:t>
        <a:bodyPr/>
        <a:lstStyle/>
        <a:p>
          <a:endParaRPr lang="ru-RU"/>
        </a:p>
      </dgm:t>
    </dgm:pt>
    <dgm:pt modelId="{C786416F-61D4-4F22-8C2A-EA0018299680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Инвестиционная привлекательность </a:t>
          </a:r>
        </a:p>
      </dgm:t>
    </dgm:pt>
    <dgm:pt modelId="{AD5F80F4-7A8C-4E4D-A2E2-1C4202F72DB3}" type="parTrans" cxnId="{B036856A-E36A-48FC-BC0D-B215B3893275}">
      <dgm:prSet/>
      <dgm:spPr/>
      <dgm:t>
        <a:bodyPr/>
        <a:lstStyle/>
        <a:p>
          <a:endParaRPr lang="ru-RU"/>
        </a:p>
      </dgm:t>
    </dgm:pt>
    <dgm:pt modelId="{12B0ABF4-0A21-4C6F-A503-F0384EF00E08}" type="sibTrans" cxnId="{B036856A-E36A-48FC-BC0D-B215B3893275}">
      <dgm:prSet/>
      <dgm:spPr/>
      <dgm:t>
        <a:bodyPr/>
        <a:lstStyle/>
        <a:p>
          <a:endParaRPr lang="ru-RU"/>
        </a:p>
      </dgm:t>
    </dgm:pt>
    <dgm:pt modelId="{C918191E-B4E0-4442-9C59-5910FCC13CEE}">
      <dgm:prSet phldrT="[Текст]" custT="1"/>
      <dgm:spPr/>
      <dgm:t>
        <a:bodyPr/>
        <a:lstStyle/>
        <a:p>
          <a:r>
            <a:rPr lang="ru-RU" sz="1600" dirty="0">
              <a:latin typeface="Times New Roman" pitchFamily="18" charset="0"/>
              <a:cs typeface="Times New Roman" pitchFamily="18" charset="0"/>
            </a:rPr>
            <a:t>группа IC5 (средняя инвестиционная привлекательность – второй уровень</a:t>
          </a:r>
          <a:r>
            <a:rPr lang="ru-RU" sz="1500" dirty="0">
              <a:latin typeface="Times New Roman" pitchFamily="18" charset="0"/>
              <a:cs typeface="Times New Roman" pitchFamily="18" charset="0"/>
            </a:rPr>
            <a:t>) </a:t>
          </a:r>
        </a:p>
      </dgm:t>
    </dgm:pt>
    <dgm:pt modelId="{53278B7D-C1DA-4AFA-A755-446806D256D5}" type="parTrans" cxnId="{4B01B0D2-25B6-4FC3-9C26-B978843E8177}">
      <dgm:prSet/>
      <dgm:spPr/>
      <dgm:t>
        <a:bodyPr/>
        <a:lstStyle/>
        <a:p>
          <a:endParaRPr lang="ru-RU"/>
        </a:p>
      </dgm:t>
    </dgm:pt>
    <dgm:pt modelId="{B01A3754-4CF9-406A-A012-392B31B24949}" type="sibTrans" cxnId="{4B01B0D2-25B6-4FC3-9C26-B978843E8177}">
      <dgm:prSet/>
      <dgm:spPr/>
      <dgm:t>
        <a:bodyPr/>
        <a:lstStyle/>
        <a:p>
          <a:endParaRPr lang="ru-RU"/>
        </a:p>
      </dgm:t>
    </dgm:pt>
    <dgm:pt modelId="{F954070A-02BF-4F46-900E-EFF4C66CFF8D}">
      <dgm:prSet phldrT="[Текст]"/>
      <dgm:spPr/>
      <dgm:t>
        <a:bodyPr/>
        <a:lstStyle/>
        <a:p>
          <a:pPr eaLnBrk="1" latinLnBrk="0"/>
          <a:r>
            <a:rPr lang="ru-RU" dirty="0">
              <a:latin typeface="Times New Roman" pitchFamily="18" charset="0"/>
              <a:cs typeface="Times New Roman" pitchFamily="18" charset="0"/>
            </a:rPr>
            <a:t>Инвестиционный рейтинг</a:t>
          </a:r>
        </a:p>
      </dgm:t>
    </dgm:pt>
    <dgm:pt modelId="{FB39B570-EA7C-4F78-9888-D87197CC58B2}" type="parTrans" cxnId="{AF70FE12-8691-4B81-B438-808C8B1F30AB}">
      <dgm:prSet/>
      <dgm:spPr/>
      <dgm:t>
        <a:bodyPr/>
        <a:lstStyle/>
        <a:p>
          <a:endParaRPr lang="ru-RU"/>
        </a:p>
      </dgm:t>
    </dgm:pt>
    <dgm:pt modelId="{C59A0EB7-5EAA-47A1-9359-A9A4DF863F8C}" type="sibTrans" cxnId="{AF70FE12-8691-4B81-B438-808C8B1F30AB}">
      <dgm:prSet/>
      <dgm:spPr/>
      <dgm:t>
        <a:bodyPr/>
        <a:lstStyle/>
        <a:p>
          <a:endParaRPr lang="ru-RU"/>
        </a:p>
      </dgm:t>
    </dgm:pt>
    <dgm:pt modelId="{7DBC917F-E8B2-4F55-96F6-D5AED1A3396E}">
      <dgm:prSet phldrT="[Текст]"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Инновационное развитие </a:t>
          </a:r>
        </a:p>
      </dgm:t>
    </dgm:pt>
    <dgm:pt modelId="{6C5896DA-647C-4C80-8130-203DFCAD756A}" type="parTrans" cxnId="{9FE5CC04-6336-48A8-B70F-EE84CCB22EC3}">
      <dgm:prSet/>
      <dgm:spPr/>
      <dgm:t>
        <a:bodyPr/>
        <a:lstStyle/>
        <a:p>
          <a:endParaRPr lang="ru-RU"/>
        </a:p>
      </dgm:t>
    </dgm:pt>
    <dgm:pt modelId="{361F1B87-9F5A-4C88-9C1B-EA34DBDF13A9}" type="sibTrans" cxnId="{9FE5CC04-6336-48A8-B70F-EE84CCB22EC3}">
      <dgm:prSet/>
      <dgm:spPr/>
      <dgm:t>
        <a:bodyPr/>
        <a:lstStyle/>
        <a:p>
          <a:endParaRPr lang="ru-RU"/>
        </a:p>
      </dgm:t>
    </dgm:pt>
    <dgm:pt modelId="{FC47928A-F11B-42A3-ABAB-1CB332CA88D1}">
      <dgm:prSet custT="1"/>
      <dgm:spPr/>
      <dgm:t>
        <a:bodyPr/>
        <a:lstStyle/>
        <a:p>
          <a:r>
            <a:rPr lang="ru-RU" sz="1700" dirty="0">
              <a:latin typeface="Times New Roman" pitchFamily="18" charset="0"/>
              <a:cs typeface="Times New Roman" pitchFamily="18" charset="0"/>
            </a:rPr>
            <a:t>3В1 </a:t>
          </a:r>
          <a:r>
            <a:rPr lang="ru-RU" sz="1600" dirty="0">
              <a:latin typeface="Times New Roman" pitchFamily="18" charset="0"/>
              <a:cs typeface="Times New Roman" pitchFamily="18" charset="0"/>
            </a:rPr>
            <a:t>(пониженный потенциал – умеренный риск)</a:t>
          </a:r>
        </a:p>
      </dgm:t>
    </dgm:pt>
    <dgm:pt modelId="{0E6C9F38-BA53-461D-BE14-7C6429E787FD}" type="parTrans" cxnId="{477B09E0-962F-4ABF-B614-BEB70F78A5D3}">
      <dgm:prSet/>
      <dgm:spPr/>
      <dgm:t>
        <a:bodyPr/>
        <a:lstStyle/>
        <a:p>
          <a:endParaRPr lang="ru-RU"/>
        </a:p>
      </dgm:t>
    </dgm:pt>
    <dgm:pt modelId="{9A0FB2D5-A2A7-4261-8298-6A7A92027F4D}" type="sibTrans" cxnId="{477B09E0-962F-4ABF-B614-BEB70F78A5D3}">
      <dgm:prSet/>
      <dgm:spPr/>
      <dgm:t>
        <a:bodyPr/>
        <a:lstStyle/>
        <a:p>
          <a:endParaRPr lang="ru-RU"/>
        </a:p>
      </dgm:t>
    </dgm:pt>
    <dgm:pt modelId="{5287AE14-B563-4CC0-BFFD-BB71579AFBAD}">
      <dgm:prSet custT="1"/>
      <dgm:spPr/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59 место в Российской Федерации</a:t>
          </a:r>
        </a:p>
      </dgm:t>
    </dgm:pt>
    <dgm:pt modelId="{7A871B33-1C6F-4729-9166-707718C0412F}" type="parTrans" cxnId="{A0F4DE65-99F4-4DDB-97E1-428129D1E8F9}">
      <dgm:prSet/>
      <dgm:spPr/>
      <dgm:t>
        <a:bodyPr/>
        <a:lstStyle/>
        <a:p>
          <a:endParaRPr lang="ru-RU"/>
        </a:p>
      </dgm:t>
    </dgm:pt>
    <dgm:pt modelId="{040AF8E6-8293-44DC-BBA8-DC26789B2A49}" type="sibTrans" cxnId="{A0F4DE65-99F4-4DDB-97E1-428129D1E8F9}">
      <dgm:prSet/>
      <dgm:spPr/>
      <dgm:t>
        <a:bodyPr/>
        <a:lstStyle/>
        <a:p>
          <a:endParaRPr lang="ru-RU"/>
        </a:p>
      </dgm:t>
    </dgm:pt>
    <dgm:pt modelId="{86E5387F-7340-44C0-BA9B-B57EB490E883}">
      <dgm:prSet custT="1"/>
      <dgm:spPr/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место в Российской Федерации</a:t>
          </a:r>
        </a:p>
      </dgm:t>
    </dgm:pt>
    <dgm:pt modelId="{87AEC0A9-11DA-424C-A5C4-FB802DD00B7B}" type="parTrans" cxnId="{D821C2C6-B7CA-448E-9FCC-0A18DACD98C2}">
      <dgm:prSet/>
      <dgm:spPr/>
      <dgm:t>
        <a:bodyPr/>
        <a:lstStyle/>
        <a:p>
          <a:endParaRPr lang="ru-RU"/>
        </a:p>
      </dgm:t>
    </dgm:pt>
    <dgm:pt modelId="{7A7E9E3E-88C4-4C4D-892D-3F024333994F}" type="sibTrans" cxnId="{D821C2C6-B7CA-448E-9FCC-0A18DACD98C2}">
      <dgm:prSet/>
      <dgm:spPr/>
      <dgm:t>
        <a:bodyPr/>
        <a:lstStyle/>
        <a:p>
          <a:endParaRPr lang="ru-RU"/>
        </a:p>
      </dgm:t>
    </dgm:pt>
    <dgm:pt modelId="{C49B41D4-960A-44E6-9DAD-A4024D640F6A}">
      <dgm:prSet custT="1"/>
      <dgm:spPr/>
      <dgm:t>
        <a:bodyPr/>
        <a:lstStyle/>
        <a:p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E6E806-4B14-4DD9-A24A-5BA1CA808F81}" type="parTrans" cxnId="{A98595C5-B00F-42AA-99E5-699C034DDBB9}">
      <dgm:prSet/>
      <dgm:spPr/>
      <dgm:t>
        <a:bodyPr/>
        <a:lstStyle/>
        <a:p>
          <a:endParaRPr lang="ru-RU"/>
        </a:p>
      </dgm:t>
    </dgm:pt>
    <dgm:pt modelId="{439DA80E-8695-4FCB-ABA0-92AF65701E21}" type="sibTrans" cxnId="{A98595C5-B00F-42AA-99E5-699C034DDBB9}">
      <dgm:prSet/>
      <dgm:spPr/>
      <dgm:t>
        <a:bodyPr/>
        <a:lstStyle/>
        <a:p>
          <a:endParaRPr lang="ru-RU"/>
        </a:p>
      </dgm:t>
    </dgm:pt>
    <dgm:pt modelId="{46CB90F1-583A-40CB-B714-8A89464FE0FE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64F394B-604D-4863-83A3-A754229D0610}" type="parTrans" cxnId="{FF71A4C2-E258-453B-A27C-81552B08B69E}">
      <dgm:prSet/>
      <dgm:spPr/>
      <dgm:t>
        <a:bodyPr/>
        <a:lstStyle/>
        <a:p>
          <a:endParaRPr lang="ru-RU"/>
        </a:p>
      </dgm:t>
    </dgm:pt>
    <dgm:pt modelId="{3760906D-48B1-4817-B524-9FD75282D64E}" type="sibTrans" cxnId="{FF71A4C2-E258-453B-A27C-81552B08B69E}">
      <dgm:prSet/>
      <dgm:spPr/>
      <dgm:t>
        <a:bodyPr/>
        <a:lstStyle/>
        <a:p>
          <a:endParaRPr lang="ru-RU"/>
        </a:p>
      </dgm:t>
    </dgm:pt>
    <dgm:pt modelId="{D3CCAC0F-9785-411E-A9F4-A0EA24433F6E}" type="pres">
      <dgm:prSet presAssocID="{7AFCCD1A-5DA0-4D53-82AE-D7216DFA358E}" presName="Name0" presStyleCnt="0">
        <dgm:presLayoutVars>
          <dgm:dir/>
          <dgm:animLvl val="lvl"/>
          <dgm:resizeHandles/>
        </dgm:presLayoutVars>
      </dgm:prSet>
      <dgm:spPr/>
    </dgm:pt>
    <dgm:pt modelId="{0BE20B4D-5C83-461C-B5F6-4FAE8513C717}" type="pres">
      <dgm:prSet presAssocID="{9B47D92E-F938-4949-A55B-51CB4755D3B8}" presName="linNode" presStyleCnt="0"/>
      <dgm:spPr/>
    </dgm:pt>
    <dgm:pt modelId="{50DAECDA-6910-4BD6-B8FE-52EFA69F792F}" type="pres">
      <dgm:prSet presAssocID="{9B47D92E-F938-4949-A55B-51CB4755D3B8}" presName="parentShp" presStyleLbl="node1" presStyleIdx="0" presStyleCnt="4" custScaleY="118759" custLinFactNeighborX="-1429" custLinFactNeighborY="9734">
        <dgm:presLayoutVars>
          <dgm:bulletEnabled val="1"/>
        </dgm:presLayoutVars>
      </dgm:prSet>
      <dgm:spPr/>
    </dgm:pt>
    <dgm:pt modelId="{EA829064-25FD-4C2E-8F75-DF2DE3D2BD40}" type="pres">
      <dgm:prSet presAssocID="{9B47D92E-F938-4949-A55B-51CB4755D3B8}" presName="childShp" presStyleLbl="bgAccFollowNode1" presStyleIdx="0" presStyleCnt="4" custScaleX="109654" custScaleY="152552" custLinFactNeighborX="257" custLinFactNeighborY="7846">
        <dgm:presLayoutVars>
          <dgm:bulletEnabled val="1"/>
        </dgm:presLayoutVars>
      </dgm:prSet>
      <dgm:spPr/>
    </dgm:pt>
    <dgm:pt modelId="{70050F1E-0A0B-4DE1-B15B-D158EEAD9378}" type="pres">
      <dgm:prSet presAssocID="{E1CB1034-EF2A-4D11-AF10-38BAE32BD934}" presName="spacing" presStyleCnt="0"/>
      <dgm:spPr/>
    </dgm:pt>
    <dgm:pt modelId="{152F716F-E0F7-481C-9D77-D44D7803AA80}" type="pres">
      <dgm:prSet presAssocID="{C786416F-61D4-4F22-8C2A-EA0018299680}" presName="linNode" presStyleCnt="0"/>
      <dgm:spPr/>
    </dgm:pt>
    <dgm:pt modelId="{483B21A1-12A4-451E-A338-662606C62BE1}" type="pres">
      <dgm:prSet presAssocID="{C786416F-61D4-4F22-8C2A-EA0018299680}" presName="parentShp" presStyleLbl="node1" presStyleIdx="1" presStyleCnt="4" custScaleY="123479" custLinFactNeighborX="-2211" custLinFactNeighborY="0">
        <dgm:presLayoutVars>
          <dgm:bulletEnabled val="1"/>
        </dgm:presLayoutVars>
      </dgm:prSet>
      <dgm:spPr/>
    </dgm:pt>
    <dgm:pt modelId="{9AA3F61E-CD44-4C8B-B9E9-FB50B4EC3105}" type="pres">
      <dgm:prSet presAssocID="{C786416F-61D4-4F22-8C2A-EA0018299680}" presName="childShp" presStyleLbl="bgAccFollowNode1" presStyleIdx="1" presStyleCnt="4" custScaleX="100163" custScaleY="144320">
        <dgm:presLayoutVars>
          <dgm:bulletEnabled val="1"/>
        </dgm:presLayoutVars>
      </dgm:prSet>
      <dgm:spPr/>
    </dgm:pt>
    <dgm:pt modelId="{13BA3B4F-4E6D-4F05-AFB8-B206EF1EBC48}" type="pres">
      <dgm:prSet presAssocID="{12B0ABF4-0A21-4C6F-A503-F0384EF00E08}" presName="spacing" presStyleCnt="0"/>
      <dgm:spPr/>
    </dgm:pt>
    <dgm:pt modelId="{9AFB1B85-6BA8-4849-AA0A-2F11B2E755A9}" type="pres">
      <dgm:prSet presAssocID="{F954070A-02BF-4F46-900E-EFF4C66CFF8D}" presName="linNode" presStyleCnt="0"/>
      <dgm:spPr/>
    </dgm:pt>
    <dgm:pt modelId="{CD212C5A-EA27-4481-BA94-154945F2A765}" type="pres">
      <dgm:prSet presAssocID="{F954070A-02BF-4F46-900E-EFF4C66CFF8D}" presName="parentShp" presStyleLbl="node1" presStyleIdx="2" presStyleCnt="4" custScaleX="110103" custScaleY="107858">
        <dgm:presLayoutVars>
          <dgm:bulletEnabled val="1"/>
        </dgm:presLayoutVars>
      </dgm:prSet>
      <dgm:spPr/>
    </dgm:pt>
    <dgm:pt modelId="{D337662D-D000-4197-BBDD-E896A656F1E1}" type="pres">
      <dgm:prSet presAssocID="{F954070A-02BF-4F46-900E-EFF4C66CFF8D}" presName="childShp" presStyleLbl="bgAccFollowNode1" presStyleIdx="2" presStyleCnt="4" custScaleX="109654" custScaleY="125066">
        <dgm:presLayoutVars>
          <dgm:bulletEnabled val="1"/>
        </dgm:presLayoutVars>
      </dgm:prSet>
      <dgm:spPr/>
    </dgm:pt>
    <dgm:pt modelId="{18F7B3CD-AE49-406C-924B-9796DED4CB4E}" type="pres">
      <dgm:prSet presAssocID="{C59A0EB7-5EAA-47A1-9359-A9A4DF863F8C}" presName="spacing" presStyleCnt="0"/>
      <dgm:spPr/>
    </dgm:pt>
    <dgm:pt modelId="{8DC472C1-38AC-43D3-9D59-6B3480E26935}" type="pres">
      <dgm:prSet presAssocID="{7DBC917F-E8B2-4F55-96F6-D5AED1A3396E}" presName="linNode" presStyleCnt="0"/>
      <dgm:spPr/>
    </dgm:pt>
    <dgm:pt modelId="{D4039DEA-0027-4E3C-9690-620CB341E3CD}" type="pres">
      <dgm:prSet presAssocID="{7DBC917F-E8B2-4F55-96F6-D5AED1A3396E}" presName="parentShp" presStyleLbl="node1" presStyleIdx="3" presStyleCnt="4" custScaleY="106929">
        <dgm:presLayoutVars>
          <dgm:bulletEnabled val="1"/>
        </dgm:presLayoutVars>
      </dgm:prSet>
      <dgm:spPr/>
    </dgm:pt>
    <dgm:pt modelId="{555A7D2D-7387-4B44-9ADA-9C6B1FB074EC}" type="pres">
      <dgm:prSet presAssocID="{7DBC917F-E8B2-4F55-96F6-D5AED1A3396E}" presName="childShp" presStyleLbl="bgAccFollowNode1" presStyleIdx="3" presStyleCnt="4" custScaleX="97791" custScaleY="124698">
        <dgm:presLayoutVars>
          <dgm:bulletEnabled val="1"/>
        </dgm:presLayoutVars>
      </dgm:prSet>
      <dgm:spPr/>
    </dgm:pt>
  </dgm:ptLst>
  <dgm:cxnLst>
    <dgm:cxn modelId="{9FE5CC04-6336-48A8-B70F-EE84CCB22EC3}" srcId="{7AFCCD1A-5DA0-4D53-82AE-D7216DFA358E}" destId="{7DBC917F-E8B2-4F55-96F6-D5AED1A3396E}" srcOrd="3" destOrd="0" parTransId="{6C5896DA-647C-4C80-8130-203DFCAD756A}" sibTransId="{361F1B87-9F5A-4C88-9C1B-EA34DBDF13A9}"/>
    <dgm:cxn modelId="{24396F10-4286-4F3F-986E-D70C736434DD}" type="presOf" srcId="{A380381C-89B7-4C6A-81B4-F83314682FA4}" destId="{EA829064-25FD-4C2E-8F75-DF2DE3D2BD40}" srcOrd="0" destOrd="0" presId="urn:microsoft.com/office/officeart/2005/8/layout/vList6"/>
    <dgm:cxn modelId="{AF70FE12-8691-4B81-B438-808C8B1F30AB}" srcId="{7AFCCD1A-5DA0-4D53-82AE-D7216DFA358E}" destId="{F954070A-02BF-4F46-900E-EFF4C66CFF8D}" srcOrd="2" destOrd="0" parTransId="{FB39B570-EA7C-4F78-9888-D87197CC58B2}" sibTransId="{C59A0EB7-5EAA-47A1-9359-A9A4DF863F8C}"/>
    <dgm:cxn modelId="{20C17331-983A-48E3-99C5-F68E4962AD31}" type="presOf" srcId="{7DBC917F-E8B2-4F55-96F6-D5AED1A3396E}" destId="{D4039DEA-0027-4E3C-9690-620CB341E3CD}" srcOrd="0" destOrd="0" presId="urn:microsoft.com/office/officeart/2005/8/layout/vList6"/>
    <dgm:cxn modelId="{02334232-3B70-4F29-A555-A4339315C413}" srcId="{7AFCCD1A-5DA0-4D53-82AE-D7216DFA358E}" destId="{9B47D92E-F938-4949-A55B-51CB4755D3B8}" srcOrd="0" destOrd="0" parTransId="{7E375A46-991F-4F2B-A672-2D427518B5A2}" sibTransId="{E1CB1034-EF2A-4D11-AF10-38BAE32BD934}"/>
    <dgm:cxn modelId="{A0F4DE65-99F4-4DDB-97E1-428129D1E8F9}" srcId="{7DBC917F-E8B2-4F55-96F6-D5AED1A3396E}" destId="{5287AE14-B563-4CC0-BFFD-BB71579AFBAD}" srcOrd="1" destOrd="0" parTransId="{7A871B33-1C6F-4729-9166-707718C0412F}" sibTransId="{040AF8E6-8293-44DC-BBA8-DC26789B2A49}"/>
    <dgm:cxn modelId="{1A2B1E4A-E3BD-4724-B865-66B8B6E35E4F}" type="presOf" srcId="{5287AE14-B563-4CC0-BFFD-BB71579AFBAD}" destId="{555A7D2D-7387-4B44-9ADA-9C6B1FB074EC}" srcOrd="0" destOrd="1" presId="urn:microsoft.com/office/officeart/2005/8/layout/vList6"/>
    <dgm:cxn modelId="{B036856A-E36A-48FC-BC0D-B215B3893275}" srcId="{7AFCCD1A-5DA0-4D53-82AE-D7216DFA358E}" destId="{C786416F-61D4-4F22-8C2A-EA0018299680}" srcOrd="1" destOrd="0" parTransId="{AD5F80F4-7A8C-4E4D-A2E2-1C4202F72DB3}" sibTransId="{12B0ABF4-0A21-4C6F-A503-F0384EF00E08}"/>
    <dgm:cxn modelId="{95EAD97E-ED29-4B12-A535-880F470330F0}" type="presOf" srcId="{FC47928A-F11B-42A3-ABAB-1CB332CA88D1}" destId="{D337662D-D000-4197-BBDD-E896A656F1E1}" srcOrd="0" destOrd="1" presId="urn:microsoft.com/office/officeart/2005/8/layout/vList6"/>
    <dgm:cxn modelId="{99BAFB87-6D82-4DCB-962D-BB218CD35627}" srcId="{9B47D92E-F938-4949-A55B-51CB4755D3B8}" destId="{A380381C-89B7-4C6A-81B4-F83314682FA4}" srcOrd="0" destOrd="0" parTransId="{477D5E02-D91E-4832-9910-735A76B6372E}" sibTransId="{7C18CD92-13F4-4152-AD46-2F965EAFC347}"/>
    <dgm:cxn modelId="{8EC566AE-0DC8-4C1F-AA24-8E81CF6382D0}" type="presOf" srcId="{C49B41D4-960A-44E6-9DAD-A4024D640F6A}" destId="{555A7D2D-7387-4B44-9ADA-9C6B1FB074EC}" srcOrd="0" destOrd="0" presId="urn:microsoft.com/office/officeart/2005/8/layout/vList6"/>
    <dgm:cxn modelId="{216520B6-1CE6-47B8-AC58-212EBE0929D9}" type="presOf" srcId="{C918191E-B4E0-4442-9C59-5910FCC13CEE}" destId="{9AA3F61E-CD44-4C8B-B9E9-FB50B4EC3105}" srcOrd="0" destOrd="0" presId="urn:microsoft.com/office/officeart/2005/8/layout/vList6"/>
    <dgm:cxn modelId="{01E67ABF-767A-4A2B-B8D5-6870A63D54BA}" type="presOf" srcId="{9B47D92E-F938-4949-A55B-51CB4755D3B8}" destId="{50DAECDA-6910-4BD6-B8FE-52EFA69F792F}" srcOrd="0" destOrd="0" presId="urn:microsoft.com/office/officeart/2005/8/layout/vList6"/>
    <dgm:cxn modelId="{FF71A4C2-E258-453B-A27C-81552B08B69E}" srcId="{F954070A-02BF-4F46-900E-EFF4C66CFF8D}" destId="{46CB90F1-583A-40CB-B714-8A89464FE0FE}" srcOrd="0" destOrd="0" parTransId="{664F394B-604D-4863-83A3-A754229D0610}" sibTransId="{3760906D-48B1-4817-B524-9FD75282D64E}"/>
    <dgm:cxn modelId="{A98595C5-B00F-42AA-99E5-699C034DDBB9}" srcId="{7DBC917F-E8B2-4F55-96F6-D5AED1A3396E}" destId="{C49B41D4-960A-44E6-9DAD-A4024D640F6A}" srcOrd="0" destOrd="0" parTransId="{D6E6E806-4B14-4DD9-A24A-5BA1CA808F81}" sibTransId="{439DA80E-8695-4FCB-ABA0-92AF65701E21}"/>
    <dgm:cxn modelId="{D821C2C6-B7CA-448E-9FCC-0A18DACD98C2}" srcId="{9B47D92E-F938-4949-A55B-51CB4755D3B8}" destId="{86E5387F-7340-44C0-BA9B-B57EB490E883}" srcOrd="1" destOrd="0" parTransId="{87AEC0A9-11DA-424C-A5C4-FB802DD00B7B}" sibTransId="{7A7E9E3E-88C4-4C4D-892D-3F024333994F}"/>
    <dgm:cxn modelId="{9F8111C8-A6B5-49D1-8A3B-773013BDC10C}" type="presOf" srcId="{86E5387F-7340-44C0-BA9B-B57EB490E883}" destId="{EA829064-25FD-4C2E-8F75-DF2DE3D2BD40}" srcOrd="0" destOrd="1" presId="urn:microsoft.com/office/officeart/2005/8/layout/vList6"/>
    <dgm:cxn modelId="{A1FE7AD0-638F-4B0F-A3E8-3B97117F2BCE}" type="presOf" srcId="{46CB90F1-583A-40CB-B714-8A89464FE0FE}" destId="{D337662D-D000-4197-BBDD-E896A656F1E1}" srcOrd="0" destOrd="0" presId="urn:microsoft.com/office/officeart/2005/8/layout/vList6"/>
    <dgm:cxn modelId="{4B01B0D2-25B6-4FC3-9C26-B978843E8177}" srcId="{C786416F-61D4-4F22-8C2A-EA0018299680}" destId="{C918191E-B4E0-4442-9C59-5910FCC13CEE}" srcOrd="0" destOrd="0" parTransId="{53278B7D-C1DA-4AFA-A755-446806D256D5}" sibTransId="{B01A3754-4CF9-406A-A012-392B31B24949}"/>
    <dgm:cxn modelId="{58FF4BD5-CD14-42F2-956B-C112E7CBBEB8}" type="presOf" srcId="{7AFCCD1A-5DA0-4D53-82AE-D7216DFA358E}" destId="{D3CCAC0F-9785-411E-A9F4-A0EA24433F6E}" srcOrd="0" destOrd="0" presId="urn:microsoft.com/office/officeart/2005/8/layout/vList6"/>
    <dgm:cxn modelId="{477B09E0-962F-4ABF-B614-BEB70F78A5D3}" srcId="{F954070A-02BF-4F46-900E-EFF4C66CFF8D}" destId="{FC47928A-F11B-42A3-ABAB-1CB332CA88D1}" srcOrd="1" destOrd="0" parTransId="{0E6C9F38-BA53-461D-BE14-7C6429E787FD}" sibTransId="{9A0FB2D5-A2A7-4261-8298-6A7A92027F4D}"/>
    <dgm:cxn modelId="{5FD005E2-8B22-4F69-9970-0C424C57FB14}" type="presOf" srcId="{C786416F-61D4-4F22-8C2A-EA0018299680}" destId="{483B21A1-12A4-451E-A338-662606C62BE1}" srcOrd="0" destOrd="0" presId="urn:microsoft.com/office/officeart/2005/8/layout/vList6"/>
    <dgm:cxn modelId="{F7854FE9-781F-46B0-97B2-014E2EE89114}" type="presOf" srcId="{F954070A-02BF-4F46-900E-EFF4C66CFF8D}" destId="{CD212C5A-EA27-4481-BA94-154945F2A765}" srcOrd="0" destOrd="0" presId="urn:microsoft.com/office/officeart/2005/8/layout/vList6"/>
    <dgm:cxn modelId="{8F7F71E4-CA25-4B5D-BA3E-99D278F6C465}" type="presParOf" srcId="{D3CCAC0F-9785-411E-A9F4-A0EA24433F6E}" destId="{0BE20B4D-5C83-461C-B5F6-4FAE8513C717}" srcOrd="0" destOrd="0" presId="urn:microsoft.com/office/officeart/2005/8/layout/vList6"/>
    <dgm:cxn modelId="{B28E3693-6489-43A7-B920-5D51731F3536}" type="presParOf" srcId="{0BE20B4D-5C83-461C-B5F6-4FAE8513C717}" destId="{50DAECDA-6910-4BD6-B8FE-52EFA69F792F}" srcOrd="0" destOrd="0" presId="urn:microsoft.com/office/officeart/2005/8/layout/vList6"/>
    <dgm:cxn modelId="{23C4B5FF-9A80-483A-A751-88BA8FABB212}" type="presParOf" srcId="{0BE20B4D-5C83-461C-B5F6-4FAE8513C717}" destId="{EA829064-25FD-4C2E-8F75-DF2DE3D2BD40}" srcOrd="1" destOrd="0" presId="urn:microsoft.com/office/officeart/2005/8/layout/vList6"/>
    <dgm:cxn modelId="{963E5E01-C38B-433A-A0FE-DB48D2E9D8B6}" type="presParOf" srcId="{D3CCAC0F-9785-411E-A9F4-A0EA24433F6E}" destId="{70050F1E-0A0B-4DE1-B15B-D158EEAD9378}" srcOrd="1" destOrd="0" presId="urn:microsoft.com/office/officeart/2005/8/layout/vList6"/>
    <dgm:cxn modelId="{418F665F-2EA3-467D-A1F5-6A896D004BD6}" type="presParOf" srcId="{D3CCAC0F-9785-411E-A9F4-A0EA24433F6E}" destId="{152F716F-E0F7-481C-9D77-D44D7803AA80}" srcOrd="2" destOrd="0" presId="urn:microsoft.com/office/officeart/2005/8/layout/vList6"/>
    <dgm:cxn modelId="{21065FD8-F9D2-47A1-A3D9-4416BF5B5352}" type="presParOf" srcId="{152F716F-E0F7-481C-9D77-D44D7803AA80}" destId="{483B21A1-12A4-451E-A338-662606C62BE1}" srcOrd="0" destOrd="0" presId="urn:microsoft.com/office/officeart/2005/8/layout/vList6"/>
    <dgm:cxn modelId="{690F6534-4980-44C1-A3A7-E1EC35159260}" type="presParOf" srcId="{152F716F-E0F7-481C-9D77-D44D7803AA80}" destId="{9AA3F61E-CD44-4C8B-B9E9-FB50B4EC3105}" srcOrd="1" destOrd="0" presId="urn:microsoft.com/office/officeart/2005/8/layout/vList6"/>
    <dgm:cxn modelId="{99559883-0303-499E-A36C-1CF11BEA295E}" type="presParOf" srcId="{D3CCAC0F-9785-411E-A9F4-A0EA24433F6E}" destId="{13BA3B4F-4E6D-4F05-AFB8-B206EF1EBC48}" srcOrd="3" destOrd="0" presId="urn:microsoft.com/office/officeart/2005/8/layout/vList6"/>
    <dgm:cxn modelId="{E0489D64-4A89-49EB-80EF-65FA9BD217A7}" type="presParOf" srcId="{D3CCAC0F-9785-411E-A9F4-A0EA24433F6E}" destId="{9AFB1B85-6BA8-4849-AA0A-2F11B2E755A9}" srcOrd="4" destOrd="0" presId="urn:microsoft.com/office/officeart/2005/8/layout/vList6"/>
    <dgm:cxn modelId="{9EC599A2-3D05-4B20-A90B-C1CBE88C7933}" type="presParOf" srcId="{9AFB1B85-6BA8-4849-AA0A-2F11B2E755A9}" destId="{CD212C5A-EA27-4481-BA94-154945F2A765}" srcOrd="0" destOrd="0" presId="urn:microsoft.com/office/officeart/2005/8/layout/vList6"/>
    <dgm:cxn modelId="{EDC40F2C-09CA-42D0-B79D-34BAA83BAB97}" type="presParOf" srcId="{9AFB1B85-6BA8-4849-AA0A-2F11B2E755A9}" destId="{D337662D-D000-4197-BBDD-E896A656F1E1}" srcOrd="1" destOrd="0" presId="urn:microsoft.com/office/officeart/2005/8/layout/vList6"/>
    <dgm:cxn modelId="{0E53AD3D-787B-47F2-86AF-6BF95FB67DC4}" type="presParOf" srcId="{D3CCAC0F-9785-411E-A9F4-A0EA24433F6E}" destId="{18F7B3CD-AE49-406C-924B-9796DED4CB4E}" srcOrd="5" destOrd="0" presId="urn:microsoft.com/office/officeart/2005/8/layout/vList6"/>
    <dgm:cxn modelId="{FF6942CA-A462-4E39-BB13-A57A230C7DDB}" type="presParOf" srcId="{D3CCAC0F-9785-411E-A9F4-A0EA24433F6E}" destId="{8DC472C1-38AC-43D3-9D59-6B3480E26935}" srcOrd="6" destOrd="0" presId="urn:microsoft.com/office/officeart/2005/8/layout/vList6"/>
    <dgm:cxn modelId="{8DEA09A1-A58F-4C38-A49A-728518AD32E9}" type="presParOf" srcId="{8DC472C1-38AC-43D3-9D59-6B3480E26935}" destId="{D4039DEA-0027-4E3C-9690-620CB341E3CD}" srcOrd="0" destOrd="0" presId="urn:microsoft.com/office/officeart/2005/8/layout/vList6"/>
    <dgm:cxn modelId="{BA135DF1-8831-4085-AF49-EA5B3C44DE4E}" type="presParOf" srcId="{8DC472C1-38AC-43D3-9D59-6B3480E26935}" destId="{555A7D2D-7387-4B44-9ADA-9C6B1FB074E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263746-D6AE-4789-9164-F4CF8B279F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2EA4C7-F235-4246-A14C-4BA56BFA3288}">
      <dgm:prSet phldrT="[Текст]"/>
      <dgm:spPr/>
      <dgm:t>
        <a:bodyPr/>
        <a:lstStyle/>
        <a:p>
          <a:pPr algn="ctr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Инвестиционная политика</a:t>
          </a:r>
        </a:p>
      </dgm:t>
    </dgm:pt>
    <dgm:pt modelId="{13D894AA-BD41-48B2-8254-D5E3D5AF6C0C}" type="parTrans" cxnId="{3539914C-B1E2-4121-9901-E57AD5021A72}">
      <dgm:prSet/>
      <dgm:spPr/>
      <dgm:t>
        <a:bodyPr/>
        <a:lstStyle/>
        <a:p>
          <a:endParaRPr lang="ru-RU"/>
        </a:p>
      </dgm:t>
    </dgm:pt>
    <dgm:pt modelId="{9F12ED69-451D-4AD8-9010-12D166B26125}" type="sibTrans" cxnId="{3539914C-B1E2-4121-9901-E57AD5021A72}">
      <dgm:prSet/>
      <dgm:spPr/>
      <dgm:t>
        <a:bodyPr/>
        <a:lstStyle/>
        <a:p>
          <a:endParaRPr lang="ru-RU"/>
        </a:p>
      </dgm:t>
    </dgm:pt>
    <dgm:pt modelId="{D7A1D050-2A81-4132-83E4-F9EB613B7D40}">
      <dgm:prSet phldrT="[Текст]"/>
      <dgm:spPr/>
      <dgm:t>
        <a:bodyPr/>
        <a:lstStyle/>
        <a:p>
          <a:pPr algn="ctr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Малое и среднее предпринимательство</a:t>
          </a:r>
        </a:p>
      </dgm:t>
    </dgm:pt>
    <dgm:pt modelId="{907752F4-98F5-4796-908C-312E024F818A}" type="parTrans" cxnId="{328678C7-BBAC-4B94-8F00-28F26D5FF9F6}">
      <dgm:prSet/>
      <dgm:spPr/>
      <dgm:t>
        <a:bodyPr/>
        <a:lstStyle/>
        <a:p>
          <a:endParaRPr lang="ru-RU"/>
        </a:p>
      </dgm:t>
    </dgm:pt>
    <dgm:pt modelId="{9EE674DA-CA65-4870-AAA6-DF2297C8C343}" type="sibTrans" cxnId="{328678C7-BBAC-4B94-8F00-28F26D5FF9F6}">
      <dgm:prSet/>
      <dgm:spPr/>
      <dgm:t>
        <a:bodyPr/>
        <a:lstStyle/>
        <a:p>
          <a:endParaRPr lang="ru-RU"/>
        </a:p>
      </dgm:t>
    </dgm:pt>
    <dgm:pt modelId="{1CF013F8-92E4-4723-A29D-C7C5FBE2AE7E}">
      <dgm:prSet phldrT="[Текст]"/>
      <dgm:spPr/>
      <dgm:t>
        <a:bodyPr/>
        <a:lstStyle/>
        <a:p>
          <a:pPr algn="ctr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Промышленность</a:t>
          </a:r>
        </a:p>
      </dgm:t>
    </dgm:pt>
    <dgm:pt modelId="{8A8B106B-5A88-4DFF-BE5B-B7EFCEE16367}" type="parTrans" cxnId="{DA3E0786-1EDD-4185-96C0-2AA315B7D2A7}">
      <dgm:prSet/>
      <dgm:spPr/>
      <dgm:t>
        <a:bodyPr/>
        <a:lstStyle/>
        <a:p>
          <a:endParaRPr lang="ru-RU"/>
        </a:p>
      </dgm:t>
    </dgm:pt>
    <dgm:pt modelId="{2094E5A9-C76C-43D9-904F-3506444EB9A5}" type="sibTrans" cxnId="{DA3E0786-1EDD-4185-96C0-2AA315B7D2A7}">
      <dgm:prSet/>
      <dgm:spPr/>
      <dgm:t>
        <a:bodyPr/>
        <a:lstStyle/>
        <a:p>
          <a:endParaRPr lang="ru-RU"/>
        </a:p>
      </dgm:t>
    </dgm:pt>
    <dgm:pt modelId="{890E2095-4C58-4C43-84D5-584F652091ED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промышленной политики на территории региона путем оказания поддержки субъектам промышленной деятельности, реализующим проекты по созданию новых и модернизации действующих производств, а также внедряющих наилучшие доступные технологии в промышленности</a:t>
          </a:r>
          <a:endParaRPr lang="ru-RU" dirty="0">
            <a:solidFill>
              <a:schemeClr val="tx1"/>
            </a:solidFill>
          </a:endParaRPr>
        </a:p>
      </dgm:t>
    </dgm:pt>
    <dgm:pt modelId="{F85F17F6-626F-4057-8B76-C5A5AABA00C6}" type="parTrans" cxnId="{20398D89-C392-4832-A0CC-6DA3688488D0}">
      <dgm:prSet/>
      <dgm:spPr/>
      <dgm:t>
        <a:bodyPr/>
        <a:lstStyle/>
        <a:p>
          <a:endParaRPr lang="ru-RU"/>
        </a:p>
      </dgm:t>
    </dgm:pt>
    <dgm:pt modelId="{B1AFA094-6B7C-47C8-A869-751B1B1DCED4}" type="sibTrans" cxnId="{20398D89-C392-4832-A0CC-6DA3688488D0}">
      <dgm:prSet/>
      <dgm:spPr/>
      <dgm:t>
        <a:bodyPr/>
        <a:lstStyle/>
        <a:p>
          <a:endParaRPr lang="ru-RU"/>
        </a:p>
      </dgm:t>
    </dgm:pt>
    <dgm:pt modelId="{37A78F87-F3BE-4D82-8EE6-FB75D94B1AAD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оздание</a:t>
          </a:r>
          <a:r>
            <a:rPr lang="x-none">
              <a:latin typeface="Times New Roman" pitchFamily="18" charset="0"/>
              <a:cs typeface="Times New Roman" pitchFamily="18" charset="0"/>
            </a:rPr>
            <a:t> Центр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а</a:t>
          </a:r>
          <a:r>
            <a:rPr lang="x-none">
              <a:latin typeface="Times New Roman" pitchFamily="18" charset="0"/>
              <a:cs typeface="Times New Roman" pitchFamily="18" charset="0"/>
            </a:rPr>
            <a:t> «Мой бизнес», который ста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нет</a:t>
          </a:r>
          <a:r>
            <a:rPr lang="x-none">
              <a:latin typeface="Times New Roman" pitchFamily="18" charset="0"/>
              <a:cs typeface="Times New Roman" pitchFamily="18" charset="0"/>
            </a:rPr>
            <a:t> агрегатором услуг поддержки от идей до открытия и развития собственного бизнеса, как начинающим предпринимателям, так и субъектам малого и среднего предпринимательства</a:t>
          </a:r>
          <a:endParaRPr lang="ru-RU" alt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C6045F-6F92-44B2-9FC6-5A444289A400}" type="parTrans" cxnId="{BA4E8BB8-EF86-477F-BDC4-906EFAD60462}">
      <dgm:prSet/>
      <dgm:spPr/>
      <dgm:t>
        <a:bodyPr/>
        <a:lstStyle/>
        <a:p>
          <a:endParaRPr lang="ru-RU"/>
        </a:p>
      </dgm:t>
    </dgm:pt>
    <dgm:pt modelId="{B2D2AA34-7759-4DD8-AAF5-8087FF442EBB}" type="sibTrans" cxnId="{BA4E8BB8-EF86-477F-BDC4-906EFAD60462}">
      <dgm:prSet/>
      <dgm:spPr/>
      <dgm:t>
        <a:bodyPr/>
        <a:lstStyle/>
        <a:p>
          <a:endParaRPr lang="ru-RU"/>
        </a:p>
      </dgm:t>
    </dgm:pt>
    <dgm:pt modelId="{64B7269A-5E54-4D93-AC40-ED64C8CBB64A}">
      <dgm:prSet phldrT="[Текст]"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целевых моделей упрощения процедур ведения бизнеса и повышения инвестиционной привлекательности Мурманской области</a:t>
          </a:r>
        </a:p>
      </dgm:t>
    </dgm:pt>
    <dgm:pt modelId="{AB143982-42C6-44CD-BCF9-BB66E530E128}" type="parTrans" cxnId="{5017AB7A-F4A3-43AE-A515-9E35D0431AAF}">
      <dgm:prSet/>
      <dgm:spPr/>
      <dgm:t>
        <a:bodyPr/>
        <a:lstStyle/>
        <a:p>
          <a:endParaRPr lang="ru-RU"/>
        </a:p>
      </dgm:t>
    </dgm:pt>
    <dgm:pt modelId="{888518A7-1EAF-4000-A456-C8E0555AA213}" type="sibTrans" cxnId="{5017AB7A-F4A3-43AE-A515-9E35D0431AAF}">
      <dgm:prSet/>
      <dgm:spPr/>
      <dgm:t>
        <a:bodyPr/>
        <a:lstStyle/>
        <a:p>
          <a:endParaRPr lang="ru-RU"/>
        </a:p>
      </dgm:t>
    </dgm:pt>
    <dgm:pt modelId="{78AA4146-6DD8-4410-8B5D-CD2A98F62795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анализ ситуации в отраслях промышленности и прогнозирование их развития на среднесрочную и долгосрочную перспективу</a:t>
          </a:r>
        </a:p>
      </dgm:t>
    </dgm:pt>
    <dgm:pt modelId="{03910698-2372-40CA-8387-141CB3E39260}" type="parTrans" cxnId="{2177F2F5-4B02-48CD-A7F3-44C7C47A3665}">
      <dgm:prSet/>
      <dgm:spPr/>
      <dgm:t>
        <a:bodyPr/>
        <a:lstStyle/>
        <a:p>
          <a:endParaRPr lang="ru-RU"/>
        </a:p>
      </dgm:t>
    </dgm:pt>
    <dgm:pt modelId="{2898855E-A24B-420A-8D15-F11FD6A4FCA2}" type="sibTrans" cxnId="{2177F2F5-4B02-48CD-A7F3-44C7C47A3665}">
      <dgm:prSet/>
      <dgm:spPr/>
      <dgm:t>
        <a:bodyPr/>
        <a:lstStyle/>
        <a:p>
          <a:endParaRPr lang="ru-RU"/>
        </a:p>
      </dgm:t>
    </dgm:pt>
    <dgm:pt modelId="{8A477DE3-1A05-43AF-85F7-445BA54355F9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п</a:t>
          </a:r>
          <a:r>
            <a:rPr lang="x-none">
              <a:latin typeface="Times New Roman" pitchFamily="18" charset="0"/>
              <a:cs typeface="Times New Roman" pitchFamily="18" charset="0"/>
            </a:rPr>
            <a:t>овышение доступности финансовых ресурсов, за счет расширения линейки доступных заемных средств различных категорий населения (женское предпринимательство, самозанятые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, </a:t>
          </a:r>
          <a:r>
            <a:rPr lang="x-none">
              <a:latin typeface="Times New Roman" pitchFamily="18" charset="0"/>
              <a:cs typeface="Times New Roman" pitchFamily="18" charset="0"/>
            </a:rPr>
            <a:t>предпринимател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и,</a:t>
          </a:r>
          <a:r>
            <a:rPr lang="x-none">
              <a:latin typeface="Times New Roman" pitchFamily="18" charset="0"/>
              <a:cs typeface="Times New Roman" pitchFamily="18" charset="0"/>
            </a:rPr>
            <a:t> осуществляющи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е</a:t>
          </a:r>
          <a:r>
            <a:rPr lang="x-none">
              <a:latin typeface="Times New Roman" pitchFamily="18" charset="0"/>
              <a:cs typeface="Times New Roman" pitchFamily="18" charset="0"/>
            </a:rPr>
            <a:t> деятельность в моногородах)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D9F4E8-3D07-4C11-A7BF-123BEBCA89F5}" type="parTrans" cxnId="{549E613D-A3B1-435C-9834-A918C3BB4FA9}">
      <dgm:prSet/>
      <dgm:spPr/>
      <dgm:t>
        <a:bodyPr/>
        <a:lstStyle/>
        <a:p>
          <a:endParaRPr lang="ru-RU"/>
        </a:p>
      </dgm:t>
    </dgm:pt>
    <dgm:pt modelId="{D9D7F9ED-B8AD-479D-A1F7-8674098FD939}" type="sibTrans" cxnId="{549E613D-A3B1-435C-9834-A918C3BB4FA9}">
      <dgm:prSet/>
      <dgm:spPr/>
      <dgm:t>
        <a:bodyPr/>
        <a:lstStyle/>
        <a:p>
          <a:endParaRPr lang="ru-RU"/>
        </a:p>
      </dgm:t>
    </dgm:pt>
    <dgm:pt modelId="{526307D4-BC47-4A6E-A893-712F62750177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м</a:t>
          </a:r>
          <a:r>
            <a:rPr lang="x-none">
              <a:latin typeface="Times New Roman" pitchFamily="18" charset="0"/>
              <a:cs typeface="Times New Roman" pitchFamily="18" charset="0"/>
            </a:rPr>
            <a:t>одернизация образовательных программ для начинающих и действующих предпринимателей, 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акцент которой будет сделан на </a:t>
          </a:r>
          <a:r>
            <a:rPr lang="x-none">
              <a:latin typeface="Times New Roman" pitchFamily="18" charset="0"/>
              <a:cs typeface="Times New Roman" pitchFamily="18" charset="0"/>
            </a:rPr>
            <a:t>дистанционное обучение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 и </a:t>
          </a:r>
          <a:r>
            <a:rPr lang="x-none">
              <a:latin typeface="Times New Roman" pitchFamily="18" charset="0"/>
              <a:cs typeface="Times New Roman" pitchFamily="18" charset="0"/>
            </a:rPr>
            <a:t>внедрение института наставничества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1AE014-9CAB-468D-AD3A-8135DE52C5FA}" type="parTrans" cxnId="{C9F24DCE-2AB7-4BFF-9BA9-A653E9B94B52}">
      <dgm:prSet/>
      <dgm:spPr/>
      <dgm:t>
        <a:bodyPr/>
        <a:lstStyle/>
        <a:p>
          <a:endParaRPr lang="ru-RU"/>
        </a:p>
      </dgm:t>
    </dgm:pt>
    <dgm:pt modelId="{F673306B-0C67-43F5-A517-3B82BC3D070D}" type="sibTrans" cxnId="{C9F24DCE-2AB7-4BFF-9BA9-A653E9B94B52}">
      <dgm:prSet/>
      <dgm:spPr/>
      <dgm:t>
        <a:bodyPr/>
        <a:lstStyle/>
        <a:p>
          <a:endParaRPr lang="ru-RU"/>
        </a:p>
      </dgm:t>
    </dgm:pt>
    <dgm:pt modelId="{6E65DA66-265E-4F77-BF0E-889F1F183E44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создание Центра молодёжного инновационного творчества для организации и проведения мероприятий, направленных на развитие детского и молодежного научно-технического творчества, в том числе конкурсов, выставок, соревнований, семинаров, круглых столов, мастер-классов, а так же выполнение работ (услуг) на базе оборудования Центра по заказам начинающих и действующих инноваторов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B2749D-6FBF-442C-81BE-799A1ED5F10E}" type="parTrans" cxnId="{6C842006-DBFA-4985-8984-3EDB9ACF9E87}">
      <dgm:prSet/>
      <dgm:spPr/>
      <dgm:t>
        <a:bodyPr/>
        <a:lstStyle/>
        <a:p>
          <a:endParaRPr lang="ru-RU"/>
        </a:p>
      </dgm:t>
    </dgm:pt>
    <dgm:pt modelId="{427A45E0-5E28-462E-A133-5227ADAA368F}" type="sibTrans" cxnId="{6C842006-DBFA-4985-8984-3EDB9ACF9E87}">
      <dgm:prSet/>
      <dgm:spPr/>
      <dgm:t>
        <a:bodyPr/>
        <a:lstStyle/>
        <a:p>
          <a:endParaRPr lang="ru-RU"/>
        </a:p>
      </dgm:t>
    </dgm:pt>
    <dgm:pt modelId="{088E7AC9-B07F-4562-BCE8-E4D85FEC09D7}">
      <dgm:prSet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механизмов государственно-частного партнерства для привлечения внебюджетного финансирования в целях сокращения расходов областного бюджета на содержание и эксплуатацию объектов общественной инфраструктуры </a:t>
          </a:r>
          <a:endParaRPr lang="ru-RU" dirty="0">
            <a:solidFill>
              <a:schemeClr val="tx1"/>
            </a:solidFill>
          </a:endParaRPr>
        </a:p>
      </dgm:t>
    </dgm:pt>
    <dgm:pt modelId="{5C2D6D32-6670-45D0-B3FA-0D77A1F6BBEB}" type="parTrans" cxnId="{EEDAC038-AE4B-40DA-BB4C-7D7020A641F7}">
      <dgm:prSet/>
      <dgm:spPr/>
      <dgm:t>
        <a:bodyPr/>
        <a:lstStyle/>
        <a:p>
          <a:endParaRPr lang="ru-RU"/>
        </a:p>
      </dgm:t>
    </dgm:pt>
    <dgm:pt modelId="{DC6063EB-74C3-4E84-BFAD-504486E3FBCD}" type="sibTrans" cxnId="{EEDAC038-AE4B-40DA-BB4C-7D7020A641F7}">
      <dgm:prSet/>
      <dgm:spPr/>
      <dgm:t>
        <a:bodyPr/>
        <a:lstStyle/>
        <a:p>
          <a:endParaRPr lang="ru-RU"/>
        </a:p>
      </dgm:t>
    </dgm:pt>
    <dgm:pt modelId="{469429E3-722B-418F-9635-5907000DF6D0}">
      <dgm:prSet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стандарта развития конкуренции в Мурманской области</a:t>
          </a:r>
        </a:p>
      </dgm:t>
    </dgm:pt>
    <dgm:pt modelId="{AE7FCB5C-ABEE-4B93-8F24-66A430CB3E7F}" type="parTrans" cxnId="{0348B4A4-53C9-4557-97CA-823CE40492E2}">
      <dgm:prSet/>
      <dgm:spPr/>
      <dgm:t>
        <a:bodyPr/>
        <a:lstStyle/>
        <a:p>
          <a:endParaRPr lang="ru-RU"/>
        </a:p>
      </dgm:t>
    </dgm:pt>
    <dgm:pt modelId="{94EBBC55-5EFF-4240-AE77-FADA1701187A}" type="sibTrans" cxnId="{0348B4A4-53C9-4557-97CA-823CE40492E2}">
      <dgm:prSet/>
      <dgm:spPr/>
      <dgm:t>
        <a:bodyPr/>
        <a:lstStyle/>
        <a:p>
          <a:endParaRPr lang="ru-RU"/>
        </a:p>
      </dgm:t>
    </dgm:pt>
    <dgm:pt modelId="{38F2841D-BF14-48F7-8BB8-63082C4F8151}">
      <dgm:prSet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результатов внедрения стандарта деятельности органов местного самоуправления муниципальных районов и городских округов Мурманской области по обеспечению благоприятного инвестиционного климата на территории муниципального образования                            (с учетом требований Атласа муниципальных практик)</a:t>
          </a:r>
          <a:endParaRPr lang="ru-RU" dirty="0">
            <a:solidFill>
              <a:srgbClr val="FF0000"/>
            </a:solidFill>
          </a:endParaRPr>
        </a:p>
      </dgm:t>
    </dgm:pt>
    <dgm:pt modelId="{795B0F41-2737-4ABE-9C8C-7E906600E693}" type="parTrans" cxnId="{8A8D039F-0FA9-4D3E-AA0B-8E4EE13DC262}">
      <dgm:prSet/>
      <dgm:spPr/>
      <dgm:t>
        <a:bodyPr/>
        <a:lstStyle/>
        <a:p>
          <a:endParaRPr lang="ru-RU"/>
        </a:p>
      </dgm:t>
    </dgm:pt>
    <dgm:pt modelId="{40D38D52-86A8-49A0-9302-10F20356B335}" type="sibTrans" cxnId="{8A8D039F-0FA9-4D3E-AA0B-8E4EE13DC262}">
      <dgm:prSet/>
      <dgm:spPr/>
      <dgm:t>
        <a:bodyPr/>
        <a:lstStyle/>
        <a:p>
          <a:endParaRPr lang="ru-RU"/>
        </a:p>
      </dgm:t>
    </dgm:pt>
    <dgm:pt modelId="{46AA414A-88ED-475B-9182-1D7EC88DCD5A}">
      <dgm:prSet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эффективного функционирования АО «Корпорация развития  Мурманской области»</a:t>
          </a:r>
          <a:endParaRPr lang="ru-RU" dirty="0">
            <a:solidFill>
              <a:schemeClr val="tx1"/>
            </a:solidFill>
          </a:endParaRPr>
        </a:p>
      </dgm:t>
    </dgm:pt>
    <dgm:pt modelId="{7CFBF209-C896-4497-8159-E45056CDA98F}" type="parTrans" cxnId="{73D77FBF-D924-4F1C-A6C0-9492308F7391}">
      <dgm:prSet/>
      <dgm:spPr/>
      <dgm:t>
        <a:bodyPr/>
        <a:lstStyle/>
        <a:p>
          <a:endParaRPr lang="ru-RU"/>
        </a:p>
      </dgm:t>
    </dgm:pt>
    <dgm:pt modelId="{9E35BE76-12A5-4664-B927-002E4DA88141}" type="sibTrans" cxnId="{73D77FBF-D924-4F1C-A6C0-9492308F7391}">
      <dgm:prSet/>
      <dgm:spPr/>
      <dgm:t>
        <a:bodyPr/>
        <a:lstStyle/>
        <a:p>
          <a:endParaRPr lang="ru-RU"/>
        </a:p>
      </dgm:t>
    </dgm:pt>
    <dgm:pt modelId="{908007A9-793D-4351-B2E4-E66B706D35F6}">
      <dgm:prSet/>
      <dgm:spPr/>
      <dgm:t>
        <a:bodyPr/>
        <a:lstStyle/>
        <a:p>
          <a:r>
            <a: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государственной поддержки инвестиционной деятельности</a:t>
          </a:r>
        </a:p>
      </dgm:t>
    </dgm:pt>
    <dgm:pt modelId="{D87D0AF8-1616-4051-AED0-C0FEBDFEDF20}" type="parTrans" cxnId="{786B712E-360E-48EE-A8D4-D4EAF899F845}">
      <dgm:prSet/>
      <dgm:spPr/>
      <dgm:t>
        <a:bodyPr/>
        <a:lstStyle/>
        <a:p>
          <a:endParaRPr lang="ru-RU"/>
        </a:p>
      </dgm:t>
    </dgm:pt>
    <dgm:pt modelId="{D8385FCC-A037-44C5-88DF-529993E9E228}" type="sibTrans" cxnId="{786B712E-360E-48EE-A8D4-D4EAF899F845}">
      <dgm:prSet/>
      <dgm:spPr/>
      <dgm:t>
        <a:bodyPr/>
        <a:lstStyle/>
        <a:p>
          <a:endParaRPr lang="ru-RU"/>
        </a:p>
      </dgm:t>
    </dgm:pt>
    <dgm:pt modelId="{76E7AFEE-66C2-4F56-A196-DCB1A5E91D4A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процедур оценки регулирующего воздействия проектов нормативных правовых актов Мурманской области, проектов муниципальных нормативных правовых актов и экспертизы нормативных правовых актов Мурманской области, муниципальных нормативных правовых актов</a:t>
          </a:r>
          <a:endParaRPr lang="ru-RU" alt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41CBF5-C1DB-43E3-B98C-8A66C5A462BF}" type="parTrans" cxnId="{57C0C3CB-742D-49DF-9989-D0A295A8CFA5}">
      <dgm:prSet/>
      <dgm:spPr/>
      <dgm:t>
        <a:bodyPr/>
        <a:lstStyle/>
        <a:p>
          <a:endParaRPr lang="ru-RU"/>
        </a:p>
      </dgm:t>
    </dgm:pt>
    <dgm:pt modelId="{B9815210-E079-4189-87BE-737C20A550E8}" type="sibTrans" cxnId="{57C0C3CB-742D-49DF-9989-D0A295A8CFA5}">
      <dgm:prSet/>
      <dgm:spPr/>
      <dgm:t>
        <a:bodyPr/>
        <a:lstStyle/>
        <a:p>
          <a:endParaRPr lang="ru-RU"/>
        </a:p>
      </dgm:t>
    </dgm:pt>
    <dgm:pt modelId="{AB879C0E-F162-4E8C-8E8B-065E700B960B}" type="pres">
      <dgm:prSet presAssocID="{B8263746-D6AE-4789-9164-F4CF8B279F40}" presName="linear" presStyleCnt="0">
        <dgm:presLayoutVars>
          <dgm:animLvl val="lvl"/>
          <dgm:resizeHandles val="exact"/>
        </dgm:presLayoutVars>
      </dgm:prSet>
      <dgm:spPr/>
    </dgm:pt>
    <dgm:pt modelId="{280353BC-96C4-437D-B4E5-BBE760E6D836}" type="pres">
      <dgm:prSet presAssocID="{062EA4C7-F235-4246-A14C-4BA56BFA328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CE265C0-C193-454E-A602-5FA8A34D8FED}" type="pres">
      <dgm:prSet presAssocID="{062EA4C7-F235-4246-A14C-4BA56BFA3288}" presName="childText" presStyleLbl="revTx" presStyleIdx="0" presStyleCnt="3">
        <dgm:presLayoutVars>
          <dgm:bulletEnabled val="1"/>
        </dgm:presLayoutVars>
      </dgm:prSet>
      <dgm:spPr/>
    </dgm:pt>
    <dgm:pt modelId="{0D5B0856-9FD4-4A9A-B321-8177D3B77056}" type="pres">
      <dgm:prSet presAssocID="{D7A1D050-2A81-4132-83E4-F9EB613B7D40}" presName="parentText" presStyleLbl="node1" presStyleIdx="1" presStyleCnt="3" custLinFactNeighborX="-795" custLinFactNeighborY="-2910">
        <dgm:presLayoutVars>
          <dgm:chMax val="0"/>
          <dgm:bulletEnabled val="1"/>
        </dgm:presLayoutVars>
      </dgm:prSet>
      <dgm:spPr/>
    </dgm:pt>
    <dgm:pt modelId="{6FFB8DFE-01F3-4C4B-915F-DA5303F2FDF8}" type="pres">
      <dgm:prSet presAssocID="{D7A1D050-2A81-4132-83E4-F9EB613B7D40}" presName="childText" presStyleLbl="revTx" presStyleIdx="1" presStyleCnt="3" custLinFactNeighborX="-795" custLinFactNeighborY="-32340">
        <dgm:presLayoutVars>
          <dgm:bulletEnabled val="1"/>
        </dgm:presLayoutVars>
      </dgm:prSet>
      <dgm:spPr/>
    </dgm:pt>
    <dgm:pt modelId="{D521D406-673C-4BA3-82F5-A5BCCAAA7A9C}" type="pres">
      <dgm:prSet presAssocID="{1CF013F8-92E4-4723-A29D-C7C5FBE2AE7E}" presName="parentText" presStyleLbl="node1" presStyleIdx="2" presStyleCnt="3" custLinFactNeighborX="386" custLinFactNeighborY="-2343">
        <dgm:presLayoutVars>
          <dgm:chMax val="0"/>
          <dgm:bulletEnabled val="1"/>
        </dgm:presLayoutVars>
      </dgm:prSet>
      <dgm:spPr/>
    </dgm:pt>
    <dgm:pt modelId="{BD377757-B16D-40E4-9635-ADA4BB7CFBB7}" type="pres">
      <dgm:prSet presAssocID="{1CF013F8-92E4-4723-A29D-C7C5FBE2AE7E}" presName="childText" presStyleLbl="revTx" presStyleIdx="2" presStyleCnt="3" custScaleY="133874">
        <dgm:presLayoutVars>
          <dgm:bulletEnabled val="1"/>
        </dgm:presLayoutVars>
      </dgm:prSet>
      <dgm:spPr/>
    </dgm:pt>
  </dgm:ptLst>
  <dgm:cxnLst>
    <dgm:cxn modelId="{6C842006-DBFA-4985-8984-3EDB9ACF9E87}" srcId="{D7A1D050-2A81-4132-83E4-F9EB613B7D40}" destId="{6E65DA66-265E-4F77-BF0E-889F1F183E44}" srcOrd="3" destOrd="0" parTransId="{3DB2749D-6FBF-442C-81BE-799A1ED5F10E}" sibTransId="{427A45E0-5E28-462E-A133-5227ADAA368F}"/>
    <dgm:cxn modelId="{968A670C-B98E-4DAD-BBDB-C90F35DF5332}" type="presOf" srcId="{062EA4C7-F235-4246-A14C-4BA56BFA3288}" destId="{280353BC-96C4-437D-B4E5-BBE760E6D836}" srcOrd="0" destOrd="0" presId="urn:microsoft.com/office/officeart/2005/8/layout/vList2"/>
    <dgm:cxn modelId="{AF97F60C-9789-4590-944C-AD6AD818FF6E}" type="presOf" srcId="{908007A9-793D-4351-B2E4-E66B706D35F6}" destId="{5CE265C0-C193-454E-A602-5FA8A34D8FED}" srcOrd="0" destOrd="5" presId="urn:microsoft.com/office/officeart/2005/8/layout/vList2"/>
    <dgm:cxn modelId="{0B0D461E-2AD6-457F-8129-D5D76583B659}" type="presOf" srcId="{1CF013F8-92E4-4723-A29D-C7C5FBE2AE7E}" destId="{D521D406-673C-4BA3-82F5-A5BCCAAA7A9C}" srcOrd="0" destOrd="0" presId="urn:microsoft.com/office/officeart/2005/8/layout/vList2"/>
    <dgm:cxn modelId="{DA73571F-82BF-466C-83E5-3278AB32551D}" type="presOf" srcId="{088E7AC9-B07F-4562-BCE8-E4D85FEC09D7}" destId="{5CE265C0-C193-454E-A602-5FA8A34D8FED}" srcOrd="0" destOrd="1" presId="urn:microsoft.com/office/officeart/2005/8/layout/vList2"/>
    <dgm:cxn modelId="{786B712E-360E-48EE-A8D4-D4EAF899F845}" srcId="{062EA4C7-F235-4246-A14C-4BA56BFA3288}" destId="{908007A9-793D-4351-B2E4-E66B706D35F6}" srcOrd="5" destOrd="0" parTransId="{D87D0AF8-1616-4051-AED0-C0FEBDFEDF20}" sibTransId="{D8385FCC-A037-44C5-88DF-529993E9E228}"/>
    <dgm:cxn modelId="{B0327234-DF48-4520-8335-C17F1BCEBA40}" type="presOf" srcId="{37A78F87-F3BE-4D82-8EE6-FB75D94B1AAD}" destId="{6FFB8DFE-01F3-4C4B-915F-DA5303F2FDF8}" srcOrd="0" destOrd="0" presId="urn:microsoft.com/office/officeart/2005/8/layout/vList2"/>
    <dgm:cxn modelId="{EEDAC038-AE4B-40DA-BB4C-7D7020A641F7}" srcId="{062EA4C7-F235-4246-A14C-4BA56BFA3288}" destId="{088E7AC9-B07F-4562-BCE8-E4D85FEC09D7}" srcOrd="1" destOrd="0" parTransId="{5C2D6D32-6670-45D0-B3FA-0D77A1F6BBEB}" sibTransId="{DC6063EB-74C3-4E84-BFAD-504486E3FBCD}"/>
    <dgm:cxn modelId="{549E613D-A3B1-435C-9834-A918C3BB4FA9}" srcId="{D7A1D050-2A81-4132-83E4-F9EB613B7D40}" destId="{8A477DE3-1A05-43AF-85F7-445BA54355F9}" srcOrd="1" destOrd="0" parTransId="{85D9F4E8-3D07-4C11-A7BF-123BEBCA89F5}" sibTransId="{D9D7F9ED-B8AD-479D-A1F7-8674098FD939}"/>
    <dgm:cxn modelId="{D1B15E3E-4E5A-4448-8EC4-0B166FE774FB}" type="presOf" srcId="{78AA4146-6DD8-4410-8B5D-CD2A98F62795}" destId="{BD377757-B16D-40E4-9635-ADA4BB7CFBB7}" srcOrd="0" destOrd="1" presId="urn:microsoft.com/office/officeart/2005/8/layout/vList2"/>
    <dgm:cxn modelId="{3539914C-B1E2-4121-9901-E57AD5021A72}" srcId="{B8263746-D6AE-4789-9164-F4CF8B279F40}" destId="{062EA4C7-F235-4246-A14C-4BA56BFA3288}" srcOrd="0" destOrd="0" parTransId="{13D894AA-BD41-48B2-8254-D5E3D5AF6C0C}" sibTransId="{9F12ED69-451D-4AD8-9010-12D166B26125}"/>
    <dgm:cxn modelId="{7EA1D76F-F30D-44DF-A001-7F560E19D112}" type="presOf" srcId="{B8263746-D6AE-4789-9164-F4CF8B279F40}" destId="{AB879C0E-F162-4E8C-8E8B-065E700B960B}" srcOrd="0" destOrd="0" presId="urn:microsoft.com/office/officeart/2005/8/layout/vList2"/>
    <dgm:cxn modelId="{9EB6C574-740E-43DD-A3A9-E6F701F76BE3}" type="presOf" srcId="{469429E3-722B-418F-9635-5907000DF6D0}" destId="{5CE265C0-C193-454E-A602-5FA8A34D8FED}" srcOrd="0" destOrd="2" presId="urn:microsoft.com/office/officeart/2005/8/layout/vList2"/>
    <dgm:cxn modelId="{1B626B56-9CF8-471E-A824-48377D9D1F93}" type="presOf" srcId="{6E65DA66-265E-4F77-BF0E-889F1F183E44}" destId="{6FFB8DFE-01F3-4C4B-915F-DA5303F2FDF8}" srcOrd="0" destOrd="3" presId="urn:microsoft.com/office/officeart/2005/8/layout/vList2"/>
    <dgm:cxn modelId="{31EF3677-2FB5-49D5-92FA-DB59808A8D03}" type="presOf" srcId="{890E2095-4C58-4C43-84D5-584F652091ED}" destId="{BD377757-B16D-40E4-9635-ADA4BB7CFBB7}" srcOrd="0" destOrd="0" presId="urn:microsoft.com/office/officeart/2005/8/layout/vList2"/>
    <dgm:cxn modelId="{5017AB7A-F4A3-43AE-A515-9E35D0431AAF}" srcId="{062EA4C7-F235-4246-A14C-4BA56BFA3288}" destId="{64B7269A-5E54-4D93-AC40-ED64C8CBB64A}" srcOrd="0" destOrd="0" parTransId="{AB143982-42C6-44CD-BCF9-BB66E530E128}" sibTransId="{888518A7-1EAF-4000-A456-C8E0555AA213}"/>
    <dgm:cxn modelId="{DA3E0786-1EDD-4185-96C0-2AA315B7D2A7}" srcId="{B8263746-D6AE-4789-9164-F4CF8B279F40}" destId="{1CF013F8-92E4-4723-A29D-C7C5FBE2AE7E}" srcOrd="2" destOrd="0" parTransId="{8A8B106B-5A88-4DFF-BE5B-B7EFCEE16367}" sibTransId="{2094E5A9-C76C-43D9-904F-3506444EB9A5}"/>
    <dgm:cxn modelId="{20398D89-C392-4832-A0CC-6DA3688488D0}" srcId="{1CF013F8-92E4-4723-A29D-C7C5FBE2AE7E}" destId="{890E2095-4C58-4C43-84D5-584F652091ED}" srcOrd="0" destOrd="0" parTransId="{F85F17F6-626F-4057-8B76-C5A5AABA00C6}" sibTransId="{B1AFA094-6B7C-47C8-A869-751B1B1DCED4}"/>
    <dgm:cxn modelId="{5BFECA91-F49E-4EE2-B272-43D5F4EC6FC7}" type="presOf" srcId="{526307D4-BC47-4A6E-A893-712F62750177}" destId="{6FFB8DFE-01F3-4C4B-915F-DA5303F2FDF8}" srcOrd="0" destOrd="2" presId="urn:microsoft.com/office/officeart/2005/8/layout/vList2"/>
    <dgm:cxn modelId="{8A8D039F-0FA9-4D3E-AA0B-8E4EE13DC262}" srcId="{062EA4C7-F235-4246-A14C-4BA56BFA3288}" destId="{38F2841D-BF14-48F7-8BB8-63082C4F8151}" srcOrd="3" destOrd="0" parTransId="{795B0F41-2737-4ABE-9C8C-7E906600E693}" sibTransId="{40D38D52-86A8-49A0-9302-10F20356B335}"/>
    <dgm:cxn modelId="{D289A9A0-3C80-4B4D-9C80-6CBD9AF37E3A}" type="presOf" srcId="{64B7269A-5E54-4D93-AC40-ED64C8CBB64A}" destId="{5CE265C0-C193-454E-A602-5FA8A34D8FED}" srcOrd="0" destOrd="0" presId="urn:microsoft.com/office/officeart/2005/8/layout/vList2"/>
    <dgm:cxn modelId="{0348B4A4-53C9-4557-97CA-823CE40492E2}" srcId="{062EA4C7-F235-4246-A14C-4BA56BFA3288}" destId="{469429E3-722B-418F-9635-5907000DF6D0}" srcOrd="2" destOrd="0" parTransId="{AE7FCB5C-ABEE-4B93-8F24-66A430CB3E7F}" sibTransId="{94EBBC55-5EFF-4240-AE77-FADA1701187A}"/>
    <dgm:cxn modelId="{BA4E8BB8-EF86-477F-BDC4-906EFAD60462}" srcId="{D7A1D050-2A81-4132-83E4-F9EB613B7D40}" destId="{37A78F87-F3BE-4D82-8EE6-FB75D94B1AAD}" srcOrd="0" destOrd="0" parTransId="{0CC6045F-6F92-44B2-9FC6-5A444289A400}" sibTransId="{B2D2AA34-7759-4DD8-AAF5-8087FF442EBB}"/>
    <dgm:cxn modelId="{7A1F6DBC-0F8F-4B60-8260-CFD7EB7D20A9}" type="presOf" srcId="{46AA414A-88ED-475B-9182-1D7EC88DCD5A}" destId="{5CE265C0-C193-454E-A602-5FA8A34D8FED}" srcOrd="0" destOrd="4" presId="urn:microsoft.com/office/officeart/2005/8/layout/vList2"/>
    <dgm:cxn modelId="{73D77FBF-D924-4F1C-A6C0-9492308F7391}" srcId="{062EA4C7-F235-4246-A14C-4BA56BFA3288}" destId="{46AA414A-88ED-475B-9182-1D7EC88DCD5A}" srcOrd="4" destOrd="0" parTransId="{7CFBF209-C896-4497-8159-E45056CDA98F}" sibTransId="{9E35BE76-12A5-4664-B927-002E4DA88141}"/>
    <dgm:cxn modelId="{4103C4C0-F863-460D-9841-209EB00E7E9F}" type="presOf" srcId="{8A477DE3-1A05-43AF-85F7-445BA54355F9}" destId="{6FFB8DFE-01F3-4C4B-915F-DA5303F2FDF8}" srcOrd="0" destOrd="1" presId="urn:microsoft.com/office/officeart/2005/8/layout/vList2"/>
    <dgm:cxn modelId="{9B7102C2-B8CE-4A4F-AF85-01CAD246CEBD}" type="presOf" srcId="{38F2841D-BF14-48F7-8BB8-63082C4F8151}" destId="{5CE265C0-C193-454E-A602-5FA8A34D8FED}" srcOrd="0" destOrd="3" presId="urn:microsoft.com/office/officeart/2005/8/layout/vList2"/>
    <dgm:cxn modelId="{328678C7-BBAC-4B94-8F00-28F26D5FF9F6}" srcId="{B8263746-D6AE-4789-9164-F4CF8B279F40}" destId="{D7A1D050-2A81-4132-83E4-F9EB613B7D40}" srcOrd="1" destOrd="0" parTransId="{907752F4-98F5-4796-908C-312E024F818A}" sibTransId="{9EE674DA-CA65-4870-AAA6-DF2297C8C343}"/>
    <dgm:cxn modelId="{57C0C3CB-742D-49DF-9989-D0A295A8CFA5}" srcId="{062EA4C7-F235-4246-A14C-4BA56BFA3288}" destId="{76E7AFEE-66C2-4F56-A196-DCB1A5E91D4A}" srcOrd="6" destOrd="0" parTransId="{0A41CBF5-C1DB-43E3-B98C-8A66C5A462BF}" sibTransId="{B9815210-E079-4189-87BE-737C20A550E8}"/>
    <dgm:cxn modelId="{C9F24DCE-2AB7-4BFF-9BA9-A653E9B94B52}" srcId="{D7A1D050-2A81-4132-83E4-F9EB613B7D40}" destId="{526307D4-BC47-4A6E-A893-712F62750177}" srcOrd="2" destOrd="0" parTransId="{BC1AE014-9CAB-468D-AD3A-8135DE52C5FA}" sibTransId="{F673306B-0C67-43F5-A517-3B82BC3D070D}"/>
    <dgm:cxn modelId="{2177F2F5-4B02-48CD-A7F3-44C7C47A3665}" srcId="{1CF013F8-92E4-4723-A29D-C7C5FBE2AE7E}" destId="{78AA4146-6DD8-4410-8B5D-CD2A98F62795}" srcOrd="1" destOrd="0" parTransId="{03910698-2372-40CA-8387-141CB3E39260}" sibTransId="{2898855E-A24B-420A-8D15-F11FD6A4FCA2}"/>
    <dgm:cxn modelId="{86B9A5F7-36C3-4CDE-ABE5-410825968B3F}" type="presOf" srcId="{D7A1D050-2A81-4132-83E4-F9EB613B7D40}" destId="{0D5B0856-9FD4-4A9A-B321-8177D3B77056}" srcOrd="0" destOrd="0" presId="urn:microsoft.com/office/officeart/2005/8/layout/vList2"/>
    <dgm:cxn modelId="{C41324FC-5D7E-487B-81CA-B061D4E53667}" type="presOf" srcId="{76E7AFEE-66C2-4F56-A196-DCB1A5E91D4A}" destId="{5CE265C0-C193-454E-A602-5FA8A34D8FED}" srcOrd="0" destOrd="6" presId="urn:microsoft.com/office/officeart/2005/8/layout/vList2"/>
    <dgm:cxn modelId="{AF62219B-BDB0-419B-88A5-1272B65ECFF6}" type="presParOf" srcId="{AB879C0E-F162-4E8C-8E8B-065E700B960B}" destId="{280353BC-96C4-437D-B4E5-BBE760E6D836}" srcOrd="0" destOrd="0" presId="urn:microsoft.com/office/officeart/2005/8/layout/vList2"/>
    <dgm:cxn modelId="{13FEDA2A-DB80-46AA-8884-23DE647B34A0}" type="presParOf" srcId="{AB879C0E-F162-4E8C-8E8B-065E700B960B}" destId="{5CE265C0-C193-454E-A602-5FA8A34D8FED}" srcOrd="1" destOrd="0" presId="urn:microsoft.com/office/officeart/2005/8/layout/vList2"/>
    <dgm:cxn modelId="{6035922F-D79A-43BF-AD84-E83132D55E82}" type="presParOf" srcId="{AB879C0E-F162-4E8C-8E8B-065E700B960B}" destId="{0D5B0856-9FD4-4A9A-B321-8177D3B77056}" srcOrd="2" destOrd="0" presId="urn:microsoft.com/office/officeart/2005/8/layout/vList2"/>
    <dgm:cxn modelId="{8267328F-A7CF-45D3-B2C2-A71D182FDEFB}" type="presParOf" srcId="{AB879C0E-F162-4E8C-8E8B-065E700B960B}" destId="{6FFB8DFE-01F3-4C4B-915F-DA5303F2FDF8}" srcOrd="3" destOrd="0" presId="urn:microsoft.com/office/officeart/2005/8/layout/vList2"/>
    <dgm:cxn modelId="{46F488AD-41FF-4E41-9192-E78D84970F0A}" type="presParOf" srcId="{AB879C0E-F162-4E8C-8E8B-065E700B960B}" destId="{D521D406-673C-4BA3-82F5-A5BCCAAA7A9C}" srcOrd="4" destOrd="0" presId="urn:microsoft.com/office/officeart/2005/8/layout/vList2"/>
    <dgm:cxn modelId="{F81B03B1-8863-45A3-997A-3514E178F0E8}" type="presParOf" srcId="{AB879C0E-F162-4E8C-8E8B-065E700B960B}" destId="{BD377757-B16D-40E4-9635-ADA4BB7CFBB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263746-D6AE-4789-9164-F4CF8B279F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2EA4C7-F235-4246-A14C-4BA56BFA3288}">
      <dgm:prSet phldrT="[Текст]"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Туризм</a:t>
          </a:r>
        </a:p>
      </dgm:t>
    </dgm:pt>
    <dgm:pt modelId="{13D894AA-BD41-48B2-8254-D5E3D5AF6C0C}" type="parTrans" cxnId="{3539914C-B1E2-4121-9901-E57AD5021A72}">
      <dgm:prSet/>
      <dgm:spPr/>
      <dgm:t>
        <a:bodyPr/>
        <a:lstStyle/>
        <a:p>
          <a:endParaRPr lang="ru-RU" sz="1400"/>
        </a:p>
      </dgm:t>
    </dgm:pt>
    <dgm:pt modelId="{9F12ED69-451D-4AD8-9010-12D166B26125}" type="sibTrans" cxnId="{3539914C-B1E2-4121-9901-E57AD5021A72}">
      <dgm:prSet/>
      <dgm:spPr/>
      <dgm:t>
        <a:bodyPr/>
        <a:lstStyle/>
        <a:p>
          <a:endParaRPr lang="ru-RU" sz="1400"/>
        </a:p>
      </dgm:t>
    </dgm:pt>
    <dgm:pt modelId="{08F1BEE6-1593-4CDA-B641-986AAAB9E665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формированию и продвижению регионального туристского продукта на российском и международном рынках</a:t>
          </a:r>
        </a:p>
      </dgm:t>
    </dgm:pt>
    <dgm:pt modelId="{57641E05-6597-4DC7-A7D4-DF4D3B91F498}" type="parTrans" cxnId="{A8821D02-1EE1-4BEE-98E5-1408CB603471}">
      <dgm:prSet/>
      <dgm:spPr/>
      <dgm:t>
        <a:bodyPr/>
        <a:lstStyle/>
        <a:p>
          <a:endParaRPr lang="ru-RU" sz="1400"/>
        </a:p>
      </dgm:t>
    </dgm:pt>
    <dgm:pt modelId="{F41001A4-6A6A-4BA2-85B9-9774D21C8D36}" type="sibTrans" cxnId="{A8821D02-1EE1-4BEE-98E5-1408CB603471}">
      <dgm:prSet/>
      <dgm:spPr/>
      <dgm:t>
        <a:bodyPr/>
        <a:lstStyle/>
        <a:p>
          <a:endParaRPr lang="ru-RU" sz="1400"/>
        </a:p>
      </dgm:t>
    </dgm:pt>
    <dgm:pt modelId="{D7A1D050-2A81-4132-83E4-F9EB613B7D40}">
      <dgm:prSet phldrT="[Текст]" custT="1"/>
      <dgm:spPr/>
      <dgm:t>
        <a:bodyPr/>
        <a:lstStyle/>
        <a:p>
          <a:pPr algn="ctr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Лицензирование отдельных видов деятельности и осуществление регионального государственного контроля (надзора)</a:t>
          </a:r>
        </a:p>
      </dgm:t>
    </dgm:pt>
    <dgm:pt modelId="{907752F4-98F5-4796-908C-312E024F818A}" type="parTrans" cxnId="{328678C7-BBAC-4B94-8F00-28F26D5FF9F6}">
      <dgm:prSet/>
      <dgm:spPr/>
      <dgm:t>
        <a:bodyPr/>
        <a:lstStyle/>
        <a:p>
          <a:endParaRPr lang="ru-RU" sz="1400"/>
        </a:p>
      </dgm:t>
    </dgm:pt>
    <dgm:pt modelId="{9EE674DA-CA65-4870-AAA6-DF2297C8C343}" type="sibTrans" cxnId="{328678C7-BBAC-4B94-8F00-28F26D5FF9F6}">
      <dgm:prSet/>
      <dgm:spPr/>
      <dgm:t>
        <a:bodyPr/>
        <a:lstStyle/>
        <a:p>
          <a:endParaRPr lang="ru-RU" sz="1400"/>
        </a:p>
      </dgm:t>
    </dgm:pt>
    <dgm:pt modelId="{37A78F87-F3BE-4D82-8EE6-FB75D94B1AAD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на территории Мурманской области государственных полномочий, отнесенных законодательством Российской Федерации к компетенции субъектов Российской Федерации, в сфере производства и оборота этилового спирта, алкогольной и спиртосодержащей продукции</a:t>
          </a:r>
          <a:endParaRPr lang="ru-RU" alt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C6045F-6F92-44B2-9FC6-5A444289A400}" type="parTrans" cxnId="{BA4E8BB8-EF86-477F-BDC4-906EFAD60462}">
      <dgm:prSet/>
      <dgm:spPr/>
      <dgm:t>
        <a:bodyPr/>
        <a:lstStyle/>
        <a:p>
          <a:endParaRPr lang="ru-RU" sz="1400"/>
        </a:p>
      </dgm:t>
    </dgm:pt>
    <dgm:pt modelId="{B2D2AA34-7759-4DD8-AAF5-8087FF442EBB}" type="sibTrans" cxnId="{BA4E8BB8-EF86-477F-BDC4-906EFAD60462}">
      <dgm:prSet/>
      <dgm:spPr/>
      <dgm:t>
        <a:bodyPr/>
        <a:lstStyle/>
        <a:p>
          <a:endParaRPr lang="ru-RU" sz="1400"/>
        </a:p>
      </dgm:t>
    </dgm:pt>
    <dgm:pt modelId="{AD4D815F-CD62-4979-AD81-8067D66BF831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стимулирование субъектов туриндустрии Мурманской области к повышению качества предоставляемых услуг</a:t>
          </a:r>
        </a:p>
      </dgm:t>
    </dgm:pt>
    <dgm:pt modelId="{02F2206E-E67C-403A-8CD2-6CCCA084C0A1}" type="sibTrans" cxnId="{B422DA86-29D3-4A50-80E8-A66DF6BA6794}">
      <dgm:prSet/>
      <dgm:spPr/>
      <dgm:t>
        <a:bodyPr/>
        <a:lstStyle/>
        <a:p>
          <a:endParaRPr lang="ru-RU"/>
        </a:p>
      </dgm:t>
    </dgm:pt>
    <dgm:pt modelId="{CEF5C025-F0EF-4C67-A945-9A0BAB1D51DE}" type="parTrans" cxnId="{B422DA86-29D3-4A50-80E8-A66DF6BA6794}">
      <dgm:prSet/>
      <dgm:spPr/>
      <dgm:t>
        <a:bodyPr/>
        <a:lstStyle/>
        <a:p>
          <a:endParaRPr lang="ru-RU"/>
        </a:p>
      </dgm:t>
    </dgm:pt>
    <dgm:pt modelId="{541D4A10-844E-4D67-B8E2-3421FC6A3E5A}">
      <dgm:prSet phldrT="[Текст]" custT="1"/>
      <dgm:spPr/>
      <dgm:t>
        <a:bodyPr/>
        <a:lstStyle/>
        <a:p>
          <a:endParaRPr lang="ru-RU" sz="1400" dirty="0"/>
        </a:p>
      </dgm:t>
    </dgm:pt>
    <dgm:pt modelId="{308415A0-025A-49D2-AECA-85DA5CF89375}" type="parTrans" cxnId="{8A621F4C-84C6-4001-A136-25CFFCAC5448}">
      <dgm:prSet/>
      <dgm:spPr/>
      <dgm:t>
        <a:bodyPr/>
        <a:lstStyle/>
        <a:p>
          <a:endParaRPr lang="ru-RU"/>
        </a:p>
      </dgm:t>
    </dgm:pt>
    <dgm:pt modelId="{7BC40855-EF54-4944-855F-3C04BF9EE62A}" type="sibTrans" cxnId="{8A621F4C-84C6-4001-A136-25CFFCAC5448}">
      <dgm:prSet/>
      <dgm:spPr/>
      <dgm:t>
        <a:bodyPr/>
        <a:lstStyle/>
        <a:p>
          <a:endParaRPr lang="ru-RU"/>
        </a:p>
      </dgm:t>
    </dgm:pt>
    <dgm:pt modelId="{F588F3F4-5958-4DF1-BDE5-6FCF0A5F181E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туристско-рекреационного кластера Мурманской области</a:t>
          </a:r>
        </a:p>
      </dgm:t>
    </dgm:pt>
    <dgm:pt modelId="{07337F66-328F-4F20-890D-96D93B194937}" type="parTrans" cxnId="{DD2683F8-CC91-4681-B53E-67DD8E9BF23C}">
      <dgm:prSet/>
      <dgm:spPr/>
      <dgm:t>
        <a:bodyPr/>
        <a:lstStyle/>
        <a:p>
          <a:endParaRPr lang="ru-RU"/>
        </a:p>
      </dgm:t>
    </dgm:pt>
    <dgm:pt modelId="{BAB26DAB-D39F-4426-87EB-EC1C539B2D6E}" type="sibTrans" cxnId="{DD2683F8-CC91-4681-B53E-67DD8E9BF23C}">
      <dgm:prSet/>
      <dgm:spPr/>
      <dgm:t>
        <a:bodyPr/>
        <a:lstStyle/>
        <a:p>
          <a:endParaRPr lang="ru-RU"/>
        </a:p>
      </dgm:t>
    </dgm:pt>
    <dgm:pt modelId="{52E92D53-A9BE-4A34-A851-7615327E4474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повышению эффективности использования туристского потенциала региона</a:t>
          </a:r>
        </a:p>
      </dgm:t>
    </dgm:pt>
    <dgm:pt modelId="{4A5F20F4-5556-4078-B076-780BDBB8051E}" type="parTrans" cxnId="{B38C6E2E-D47A-463C-B3EF-72F69146DDB7}">
      <dgm:prSet/>
      <dgm:spPr/>
      <dgm:t>
        <a:bodyPr/>
        <a:lstStyle/>
        <a:p>
          <a:endParaRPr lang="ru-RU"/>
        </a:p>
      </dgm:t>
    </dgm:pt>
    <dgm:pt modelId="{AB1544B3-8274-4A8D-B646-CB395E1E7F0F}" type="sibTrans" cxnId="{B38C6E2E-D47A-463C-B3EF-72F69146DDB7}">
      <dgm:prSet/>
      <dgm:spPr/>
      <dgm:t>
        <a:bodyPr/>
        <a:lstStyle/>
        <a:p>
          <a:endParaRPr lang="ru-RU"/>
        </a:p>
      </dgm:t>
    </dgm:pt>
    <dgm:pt modelId="{A834245D-BBE3-4660-A3E7-CA9D05E3264D}">
      <dgm:prSet phldrT="[Текст]" custT="1"/>
      <dgm:spPr/>
      <dgm:t>
        <a:bodyPr/>
        <a:lstStyle/>
        <a:p>
          <a:endParaRPr lang="ru-RU" sz="13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8B0753-54F4-4BFD-A3FA-A9162DD77E48}" type="parTrans" cxnId="{6E57DB3E-0B57-4B40-8E0C-68F80A48D52C}">
      <dgm:prSet/>
      <dgm:spPr/>
      <dgm:t>
        <a:bodyPr/>
        <a:lstStyle/>
        <a:p>
          <a:endParaRPr lang="ru-RU"/>
        </a:p>
      </dgm:t>
    </dgm:pt>
    <dgm:pt modelId="{824041A9-D059-46AC-88D3-FB7A353162C7}" type="sibTrans" cxnId="{6E57DB3E-0B57-4B40-8E0C-68F80A48D52C}">
      <dgm:prSet/>
      <dgm:spPr/>
      <dgm:t>
        <a:bodyPr/>
        <a:lstStyle/>
        <a:p>
          <a:endParaRPr lang="ru-RU"/>
        </a:p>
      </dgm:t>
    </dgm:pt>
    <dgm:pt modelId="{78905481-8593-4C36-B70C-944F9AEC2CDF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на территории Мурманской области государственных полномочий, отнесенных законодательством Российской Федерации к компетенции субъектов Российской Федерации, в сфере лицензирования заготовки, хранения, переработки и реализации лома черных металлов, цветных металлов</a:t>
          </a:r>
          <a:endParaRPr lang="ru-RU" alt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FF0D9C-3F28-40EB-AD95-521C4D6B6155}" type="parTrans" cxnId="{928EF66B-E1B7-4A7F-B2B9-AEDFECBF943D}">
      <dgm:prSet/>
      <dgm:spPr/>
      <dgm:t>
        <a:bodyPr/>
        <a:lstStyle/>
        <a:p>
          <a:endParaRPr lang="ru-RU"/>
        </a:p>
      </dgm:t>
    </dgm:pt>
    <dgm:pt modelId="{0954E643-2923-4E18-85AD-150B1DAD2466}" type="sibTrans" cxnId="{928EF66B-E1B7-4A7F-B2B9-AEDFECBF943D}">
      <dgm:prSet/>
      <dgm:spPr/>
      <dgm:t>
        <a:bodyPr/>
        <a:lstStyle/>
        <a:p>
          <a:endParaRPr lang="ru-RU"/>
        </a:p>
      </dgm:t>
    </dgm:pt>
    <dgm:pt modelId="{AB879C0E-F162-4E8C-8E8B-065E700B960B}" type="pres">
      <dgm:prSet presAssocID="{B8263746-D6AE-4789-9164-F4CF8B279F40}" presName="linear" presStyleCnt="0">
        <dgm:presLayoutVars>
          <dgm:animLvl val="lvl"/>
          <dgm:resizeHandles val="exact"/>
        </dgm:presLayoutVars>
      </dgm:prSet>
      <dgm:spPr/>
    </dgm:pt>
    <dgm:pt modelId="{280353BC-96C4-437D-B4E5-BBE760E6D836}" type="pres">
      <dgm:prSet presAssocID="{062EA4C7-F235-4246-A14C-4BA56BFA3288}" presName="parentText" presStyleLbl="node1" presStyleIdx="0" presStyleCnt="2" custScaleY="40353" custLinFactNeighborX="10690" custLinFactNeighborY="-19350">
        <dgm:presLayoutVars>
          <dgm:chMax val="0"/>
          <dgm:bulletEnabled val="1"/>
        </dgm:presLayoutVars>
      </dgm:prSet>
      <dgm:spPr/>
    </dgm:pt>
    <dgm:pt modelId="{5CE265C0-C193-454E-A602-5FA8A34D8FED}" type="pres">
      <dgm:prSet presAssocID="{062EA4C7-F235-4246-A14C-4BA56BFA3288}" presName="childText" presStyleLbl="revTx" presStyleIdx="0" presStyleCnt="2" custScaleY="99917" custLinFactNeighborX="832" custLinFactNeighborY="-31239">
        <dgm:presLayoutVars>
          <dgm:bulletEnabled val="1"/>
        </dgm:presLayoutVars>
      </dgm:prSet>
      <dgm:spPr/>
    </dgm:pt>
    <dgm:pt modelId="{0D5B0856-9FD4-4A9A-B321-8177D3B77056}" type="pres">
      <dgm:prSet presAssocID="{D7A1D050-2A81-4132-83E4-F9EB613B7D40}" presName="parentText" presStyleLbl="node1" presStyleIdx="1" presStyleCnt="2" custScaleY="65372" custLinFactNeighborX="-400" custLinFactNeighborY="-19242">
        <dgm:presLayoutVars>
          <dgm:chMax val="0"/>
          <dgm:bulletEnabled val="1"/>
        </dgm:presLayoutVars>
      </dgm:prSet>
      <dgm:spPr/>
    </dgm:pt>
    <dgm:pt modelId="{6FFB8DFE-01F3-4C4B-915F-DA5303F2FDF8}" type="pres">
      <dgm:prSet presAssocID="{D7A1D050-2A81-4132-83E4-F9EB613B7D40}" presName="childText" presStyleLbl="revTx" presStyleIdx="1" presStyleCnt="2" custScaleY="121646" custLinFactNeighborX="832" custLinFactNeighborY="-10590">
        <dgm:presLayoutVars>
          <dgm:bulletEnabled val="1"/>
        </dgm:presLayoutVars>
      </dgm:prSet>
      <dgm:spPr/>
    </dgm:pt>
  </dgm:ptLst>
  <dgm:cxnLst>
    <dgm:cxn modelId="{A8821D02-1EE1-4BEE-98E5-1408CB603471}" srcId="{062EA4C7-F235-4246-A14C-4BA56BFA3288}" destId="{08F1BEE6-1593-4CDA-B641-986AAAB9E665}" srcOrd="1" destOrd="0" parTransId="{57641E05-6597-4DC7-A7D4-DF4D3B91F498}" sibTransId="{F41001A4-6A6A-4BA2-85B9-9774D21C8D36}"/>
    <dgm:cxn modelId="{97DEEA05-5DEB-4D60-A5AA-A691A548F9C6}" type="presOf" srcId="{52E92D53-A9BE-4A34-A851-7615327E4474}" destId="{5CE265C0-C193-454E-A602-5FA8A34D8FED}" srcOrd="0" destOrd="3" presId="urn:microsoft.com/office/officeart/2005/8/layout/vList2"/>
    <dgm:cxn modelId="{B38C6E2E-D47A-463C-B3EF-72F69146DDB7}" srcId="{062EA4C7-F235-4246-A14C-4BA56BFA3288}" destId="{52E92D53-A9BE-4A34-A851-7615327E4474}" srcOrd="3" destOrd="0" parTransId="{4A5F20F4-5556-4078-B076-780BDBB8051E}" sibTransId="{AB1544B3-8274-4A8D-B646-CB395E1E7F0F}"/>
    <dgm:cxn modelId="{6E57DB3E-0B57-4B40-8E0C-68F80A48D52C}" srcId="{062EA4C7-F235-4246-A14C-4BA56BFA3288}" destId="{A834245D-BBE3-4660-A3E7-CA9D05E3264D}" srcOrd="0" destOrd="0" parTransId="{9B8B0753-54F4-4BFD-A3FA-A9162DD77E48}" sibTransId="{824041A9-D059-46AC-88D3-FB7A353162C7}"/>
    <dgm:cxn modelId="{928EF66B-E1B7-4A7F-B2B9-AEDFECBF943D}" srcId="{D7A1D050-2A81-4132-83E4-F9EB613B7D40}" destId="{78905481-8593-4C36-B70C-944F9AEC2CDF}" srcOrd="1" destOrd="0" parTransId="{CCFF0D9C-3F28-40EB-AD95-521C4D6B6155}" sibTransId="{0954E643-2923-4E18-85AD-150B1DAD2466}"/>
    <dgm:cxn modelId="{8A621F4C-84C6-4001-A136-25CFFCAC5448}" srcId="{062EA4C7-F235-4246-A14C-4BA56BFA3288}" destId="{541D4A10-844E-4D67-B8E2-3421FC6A3E5A}" srcOrd="5" destOrd="0" parTransId="{308415A0-025A-49D2-AECA-85DA5CF89375}" sibTransId="{7BC40855-EF54-4944-855F-3C04BF9EE62A}"/>
    <dgm:cxn modelId="{3539914C-B1E2-4121-9901-E57AD5021A72}" srcId="{B8263746-D6AE-4789-9164-F4CF8B279F40}" destId="{062EA4C7-F235-4246-A14C-4BA56BFA3288}" srcOrd="0" destOrd="0" parTransId="{13D894AA-BD41-48B2-8254-D5E3D5AF6C0C}" sibTransId="{9F12ED69-451D-4AD8-9010-12D166B26125}"/>
    <dgm:cxn modelId="{E805CF53-F61F-4867-9B2C-2CD45C8D0F20}" type="presOf" srcId="{B8263746-D6AE-4789-9164-F4CF8B279F40}" destId="{AB879C0E-F162-4E8C-8E8B-065E700B960B}" srcOrd="0" destOrd="0" presId="urn:microsoft.com/office/officeart/2005/8/layout/vList2"/>
    <dgm:cxn modelId="{B422DA86-29D3-4A50-80E8-A66DF6BA6794}" srcId="{062EA4C7-F235-4246-A14C-4BA56BFA3288}" destId="{AD4D815F-CD62-4979-AD81-8067D66BF831}" srcOrd="2" destOrd="0" parTransId="{CEF5C025-F0EF-4C67-A945-9A0BAB1D51DE}" sibTransId="{02F2206E-E67C-403A-8CD2-6CCCA084C0A1}"/>
    <dgm:cxn modelId="{CB72588A-20AD-46F4-8DE1-3A8A8EAE8CDC}" type="presOf" srcId="{AD4D815F-CD62-4979-AD81-8067D66BF831}" destId="{5CE265C0-C193-454E-A602-5FA8A34D8FED}" srcOrd="0" destOrd="2" presId="urn:microsoft.com/office/officeart/2005/8/layout/vList2"/>
    <dgm:cxn modelId="{0695958A-4B34-4EA0-AE3A-82502E31E7EE}" type="presOf" srcId="{541D4A10-844E-4D67-B8E2-3421FC6A3E5A}" destId="{5CE265C0-C193-454E-A602-5FA8A34D8FED}" srcOrd="0" destOrd="5" presId="urn:microsoft.com/office/officeart/2005/8/layout/vList2"/>
    <dgm:cxn modelId="{8CEC3EB5-3367-467E-9886-E611DBE2A8D8}" type="presOf" srcId="{F588F3F4-5958-4DF1-BDE5-6FCF0A5F181E}" destId="{5CE265C0-C193-454E-A602-5FA8A34D8FED}" srcOrd="0" destOrd="4" presId="urn:microsoft.com/office/officeart/2005/8/layout/vList2"/>
    <dgm:cxn modelId="{BA4E8BB8-EF86-477F-BDC4-906EFAD60462}" srcId="{D7A1D050-2A81-4132-83E4-F9EB613B7D40}" destId="{37A78F87-F3BE-4D82-8EE6-FB75D94B1AAD}" srcOrd="0" destOrd="0" parTransId="{0CC6045F-6F92-44B2-9FC6-5A444289A400}" sibTransId="{B2D2AA34-7759-4DD8-AAF5-8087FF442EBB}"/>
    <dgm:cxn modelId="{328678C7-BBAC-4B94-8F00-28F26D5FF9F6}" srcId="{B8263746-D6AE-4789-9164-F4CF8B279F40}" destId="{D7A1D050-2A81-4132-83E4-F9EB613B7D40}" srcOrd="1" destOrd="0" parTransId="{907752F4-98F5-4796-908C-312E024F818A}" sibTransId="{9EE674DA-CA65-4870-AAA6-DF2297C8C343}"/>
    <dgm:cxn modelId="{9BBAADCE-C6D8-4506-9F45-A22049045186}" type="presOf" srcId="{062EA4C7-F235-4246-A14C-4BA56BFA3288}" destId="{280353BC-96C4-437D-B4E5-BBE760E6D836}" srcOrd="0" destOrd="0" presId="urn:microsoft.com/office/officeart/2005/8/layout/vList2"/>
    <dgm:cxn modelId="{4446BAD5-A0CA-4085-BFA7-C23A0398361E}" type="presOf" srcId="{A834245D-BBE3-4660-A3E7-CA9D05E3264D}" destId="{5CE265C0-C193-454E-A602-5FA8A34D8FED}" srcOrd="0" destOrd="0" presId="urn:microsoft.com/office/officeart/2005/8/layout/vList2"/>
    <dgm:cxn modelId="{EC391FDD-97CA-4B8D-844D-892A1BDBB815}" type="presOf" srcId="{D7A1D050-2A81-4132-83E4-F9EB613B7D40}" destId="{0D5B0856-9FD4-4A9A-B321-8177D3B77056}" srcOrd="0" destOrd="0" presId="urn:microsoft.com/office/officeart/2005/8/layout/vList2"/>
    <dgm:cxn modelId="{122DD6F2-11F3-4514-80A6-E7BFDEDDAC33}" type="presOf" srcId="{08F1BEE6-1593-4CDA-B641-986AAAB9E665}" destId="{5CE265C0-C193-454E-A602-5FA8A34D8FED}" srcOrd="0" destOrd="1" presId="urn:microsoft.com/office/officeart/2005/8/layout/vList2"/>
    <dgm:cxn modelId="{FDBEEAF2-660E-46FF-8731-8D67C234FE83}" type="presOf" srcId="{78905481-8593-4C36-B70C-944F9AEC2CDF}" destId="{6FFB8DFE-01F3-4C4B-915F-DA5303F2FDF8}" srcOrd="0" destOrd="1" presId="urn:microsoft.com/office/officeart/2005/8/layout/vList2"/>
    <dgm:cxn modelId="{DD2683F8-CC91-4681-B53E-67DD8E9BF23C}" srcId="{062EA4C7-F235-4246-A14C-4BA56BFA3288}" destId="{F588F3F4-5958-4DF1-BDE5-6FCF0A5F181E}" srcOrd="4" destOrd="0" parTransId="{07337F66-328F-4F20-890D-96D93B194937}" sibTransId="{BAB26DAB-D39F-4426-87EB-EC1C539B2D6E}"/>
    <dgm:cxn modelId="{512B0EFC-9FAA-46EA-9730-314CE3637E8B}" type="presOf" srcId="{37A78F87-F3BE-4D82-8EE6-FB75D94B1AAD}" destId="{6FFB8DFE-01F3-4C4B-915F-DA5303F2FDF8}" srcOrd="0" destOrd="0" presId="urn:microsoft.com/office/officeart/2005/8/layout/vList2"/>
    <dgm:cxn modelId="{C463F2A9-258A-4821-9A12-B8ABE9953277}" type="presParOf" srcId="{AB879C0E-F162-4E8C-8E8B-065E700B960B}" destId="{280353BC-96C4-437D-B4E5-BBE760E6D836}" srcOrd="0" destOrd="0" presId="urn:microsoft.com/office/officeart/2005/8/layout/vList2"/>
    <dgm:cxn modelId="{3ED47333-424D-43F0-95D0-CACDD632DA1D}" type="presParOf" srcId="{AB879C0E-F162-4E8C-8E8B-065E700B960B}" destId="{5CE265C0-C193-454E-A602-5FA8A34D8FED}" srcOrd="1" destOrd="0" presId="urn:microsoft.com/office/officeart/2005/8/layout/vList2"/>
    <dgm:cxn modelId="{AF973DE0-1291-4AFF-A5DF-AEC894B8F572}" type="presParOf" srcId="{AB879C0E-F162-4E8C-8E8B-065E700B960B}" destId="{0D5B0856-9FD4-4A9A-B321-8177D3B77056}" srcOrd="2" destOrd="0" presId="urn:microsoft.com/office/officeart/2005/8/layout/vList2"/>
    <dgm:cxn modelId="{E8271F3E-EEEB-4D34-A870-EA4BEB50296E}" type="presParOf" srcId="{AB879C0E-F162-4E8C-8E8B-065E700B960B}" destId="{6FFB8DFE-01F3-4C4B-915F-DA5303F2FDF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24C25A-DBF4-4357-B0C8-A336E20E8F7D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4583DFCB-3D35-4E0B-ABB1-1C0F10942A2E}">
      <dgm:prSet phldrT="[Текст]"/>
      <dgm:spPr>
        <a:solidFill>
          <a:srgbClr val="0070C0">
            <a:alpha val="83000"/>
          </a:srgbClr>
        </a:solidFill>
        <a:ln>
          <a:solidFill>
            <a:srgbClr val="0070C0"/>
          </a:solidFill>
        </a:ln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endParaRPr lang="ru-RU" dirty="0"/>
        </a:p>
      </dgm:t>
    </dgm:pt>
    <dgm:pt modelId="{4F65652E-9569-4C09-9C11-BD29224F908A}" type="parTrans" cxnId="{7CD3371A-C5F7-4BD8-95EF-DB1D5536E779}">
      <dgm:prSet/>
      <dgm:spPr/>
      <dgm:t>
        <a:bodyPr/>
        <a:lstStyle/>
        <a:p>
          <a:endParaRPr lang="ru-RU"/>
        </a:p>
      </dgm:t>
    </dgm:pt>
    <dgm:pt modelId="{BA27C50A-F707-4C92-98B0-712C15ECEA29}" type="sibTrans" cxnId="{7CD3371A-C5F7-4BD8-95EF-DB1D5536E779}">
      <dgm:prSet/>
      <dgm:spPr/>
      <dgm:t>
        <a:bodyPr/>
        <a:lstStyle/>
        <a:p>
          <a:endParaRPr lang="ru-RU"/>
        </a:p>
      </dgm:t>
    </dgm:pt>
    <dgm:pt modelId="{CF31FF2C-7B79-49D8-AA8C-714E22E4B137}">
      <dgm:prSet phldrT="[Текст]"/>
      <dgm:spPr>
        <a:solidFill>
          <a:srgbClr val="C20E9B"/>
        </a:solidFill>
        <a:ln>
          <a:noFill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12700">
          <a:bevelB/>
          <a:extrusionClr>
            <a:schemeClr val="accent2">
              <a:lumMod val="60000"/>
              <a:lumOff val="40000"/>
            </a:schemeClr>
          </a:extrusionClr>
          <a:contourClr>
            <a:schemeClr val="accent2">
              <a:lumMod val="50000"/>
            </a:schemeClr>
          </a:contourClr>
        </a:sp3d>
      </dgm:spPr>
      <dgm:t>
        <a:bodyPr/>
        <a:lstStyle/>
        <a:p>
          <a:endParaRPr lang="ru-RU" dirty="0"/>
        </a:p>
      </dgm:t>
    </dgm:pt>
    <dgm:pt modelId="{4BA00067-6C35-4DCB-AF71-9E6336295B5A}" type="parTrans" cxnId="{1498A536-AA3E-4806-985A-3CDF20531C1D}">
      <dgm:prSet/>
      <dgm:spPr/>
      <dgm:t>
        <a:bodyPr/>
        <a:lstStyle/>
        <a:p>
          <a:endParaRPr lang="ru-RU"/>
        </a:p>
      </dgm:t>
    </dgm:pt>
    <dgm:pt modelId="{63F700AD-0C7B-4B42-8D98-5BD7EAF2FD02}" type="sibTrans" cxnId="{1498A536-AA3E-4806-985A-3CDF20531C1D}">
      <dgm:prSet/>
      <dgm:spPr/>
      <dgm:t>
        <a:bodyPr/>
        <a:lstStyle/>
        <a:p>
          <a:endParaRPr lang="ru-RU"/>
        </a:p>
      </dgm:t>
    </dgm:pt>
    <dgm:pt modelId="{59ECE09E-0C9B-40FD-BA90-72C313B7C0B4}">
      <dgm:prSet phldrT="[Текст]"/>
      <dgm:spPr>
        <a:solidFill>
          <a:srgbClr val="4ED251"/>
        </a:solidFill>
        <a:ln>
          <a:solidFill>
            <a:srgbClr val="00B050"/>
          </a:solidFill>
        </a:ln>
        <a:effectLst>
          <a:outerShdw blurRad="50800" dist="50800" dir="5400000" algn="ctr" rotWithShape="0">
            <a:schemeClr val="bg1"/>
          </a:outerShdw>
        </a:effectLst>
      </dgm:spPr>
      <dgm:t>
        <a:bodyPr/>
        <a:lstStyle/>
        <a:p>
          <a:endParaRPr lang="ru-RU" dirty="0"/>
        </a:p>
      </dgm:t>
    </dgm:pt>
    <dgm:pt modelId="{403B5879-1350-4FC0-A3C4-4DE66FB46310}" type="parTrans" cxnId="{394A077A-80FA-4D95-8E58-35E3AC4A5380}">
      <dgm:prSet/>
      <dgm:spPr/>
      <dgm:t>
        <a:bodyPr/>
        <a:lstStyle/>
        <a:p>
          <a:endParaRPr lang="ru-RU"/>
        </a:p>
      </dgm:t>
    </dgm:pt>
    <dgm:pt modelId="{017B80A6-EF55-48A7-BC5C-9007E3C34E38}" type="sibTrans" cxnId="{394A077A-80FA-4D95-8E58-35E3AC4A5380}">
      <dgm:prSet/>
      <dgm:spPr/>
      <dgm:t>
        <a:bodyPr/>
        <a:lstStyle/>
        <a:p>
          <a:endParaRPr lang="ru-RU"/>
        </a:p>
      </dgm:t>
    </dgm:pt>
    <dgm:pt modelId="{B8AAFEB1-7C85-40B7-BB86-497124641D2A}" type="pres">
      <dgm:prSet presAssocID="{0B24C25A-DBF4-4357-B0C8-A336E20E8F7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CFBE1C1-EAF3-4EE4-9DA0-02C13A2819CB}" type="pres">
      <dgm:prSet presAssocID="{4583DFCB-3D35-4E0B-ABB1-1C0F10942A2E}" presName="gear1" presStyleLbl="node1" presStyleIdx="0" presStyleCnt="3" custScaleX="87278" custScaleY="84123" custLinFactY="9483" custLinFactNeighborX="6243" custLinFactNeighborY="100000">
        <dgm:presLayoutVars>
          <dgm:chMax val="1"/>
          <dgm:bulletEnabled val="1"/>
        </dgm:presLayoutVars>
      </dgm:prSet>
      <dgm:spPr/>
    </dgm:pt>
    <dgm:pt modelId="{B9414B7B-3C33-40AC-B8ED-629F9F3CADB1}" type="pres">
      <dgm:prSet presAssocID="{4583DFCB-3D35-4E0B-ABB1-1C0F10942A2E}" presName="gear1srcNode" presStyleLbl="node1" presStyleIdx="0" presStyleCnt="3"/>
      <dgm:spPr/>
    </dgm:pt>
    <dgm:pt modelId="{9B030529-E656-4FFC-B819-A350F932957F}" type="pres">
      <dgm:prSet presAssocID="{4583DFCB-3D35-4E0B-ABB1-1C0F10942A2E}" presName="gear1dstNode" presStyleLbl="node1" presStyleIdx="0" presStyleCnt="3"/>
      <dgm:spPr/>
    </dgm:pt>
    <dgm:pt modelId="{CF49FA0B-420F-48EE-9289-78A2B5827C83}" type="pres">
      <dgm:prSet presAssocID="{CF31FF2C-7B79-49D8-AA8C-714E22E4B137}" presName="gear2" presStyleLbl="node1" presStyleIdx="1" presStyleCnt="3" custLinFactNeighborX="-5238" custLinFactNeighborY="-6714">
        <dgm:presLayoutVars>
          <dgm:chMax val="1"/>
          <dgm:bulletEnabled val="1"/>
        </dgm:presLayoutVars>
      </dgm:prSet>
      <dgm:spPr/>
    </dgm:pt>
    <dgm:pt modelId="{0DC43676-D173-4238-91A4-6BDEC5289E6E}" type="pres">
      <dgm:prSet presAssocID="{CF31FF2C-7B79-49D8-AA8C-714E22E4B137}" presName="gear2srcNode" presStyleLbl="node1" presStyleIdx="1" presStyleCnt="3"/>
      <dgm:spPr/>
    </dgm:pt>
    <dgm:pt modelId="{3E0D6DC3-1461-47C1-9499-7AEED371989A}" type="pres">
      <dgm:prSet presAssocID="{CF31FF2C-7B79-49D8-AA8C-714E22E4B137}" presName="gear2dstNode" presStyleLbl="node1" presStyleIdx="1" presStyleCnt="3"/>
      <dgm:spPr/>
    </dgm:pt>
    <dgm:pt modelId="{C1550AC1-4574-44EC-ADB2-7727C9C03A04}" type="pres">
      <dgm:prSet presAssocID="{59ECE09E-0C9B-40FD-BA90-72C313B7C0B4}" presName="gear3" presStyleLbl="node1" presStyleIdx="2" presStyleCnt="3" custLinFactNeighborX="-2183" custLinFactNeighborY="-3413"/>
      <dgm:spPr/>
    </dgm:pt>
    <dgm:pt modelId="{1A36E653-0211-4F62-BC02-556A87CE57B3}" type="pres">
      <dgm:prSet presAssocID="{59ECE09E-0C9B-40FD-BA90-72C313B7C0B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7CBD5C3-2F81-404D-AEB0-92B604B3C3D4}" type="pres">
      <dgm:prSet presAssocID="{59ECE09E-0C9B-40FD-BA90-72C313B7C0B4}" presName="gear3srcNode" presStyleLbl="node1" presStyleIdx="2" presStyleCnt="3"/>
      <dgm:spPr/>
    </dgm:pt>
    <dgm:pt modelId="{187557AE-6944-4D91-AAB4-E8ABD586422B}" type="pres">
      <dgm:prSet presAssocID="{59ECE09E-0C9B-40FD-BA90-72C313B7C0B4}" presName="gear3dstNode" presStyleLbl="node1" presStyleIdx="2" presStyleCnt="3"/>
      <dgm:spPr/>
    </dgm:pt>
    <dgm:pt modelId="{7CB95A58-DC1F-4234-87E4-4B291A5B0253}" type="pres">
      <dgm:prSet presAssocID="{BA27C50A-F707-4C92-98B0-712C15ECEA29}" presName="connector1" presStyleLbl="sibTrans2D1" presStyleIdx="0" presStyleCnt="3" custAng="554203" custLinFactNeighborX="-5570" custLinFactNeighborY="-8437"/>
      <dgm:spPr/>
    </dgm:pt>
    <dgm:pt modelId="{119F09F3-3D13-42ED-AE8A-64E7041A62D9}" type="pres">
      <dgm:prSet presAssocID="{63F700AD-0C7B-4B42-8D98-5BD7EAF2FD02}" presName="connector2" presStyleLbl="sibTrans2D1" presStyleIdx="1" presStyleCnt="3"/>
      <dgm:spPr/>
    </dgm:pt>
    <dgm:pt modelId="{3AAE4E3D-03D1-4B49-9000-DA063DB417A4}" type="pres">
      <dgm:prSet presAssocID="{017B80A6-EF55-48A7-BC5C-9007E3C34E38}" presName="connector3" presStyleLbl="sibTrans2D1" presStyleIdx="2" presStyleCnt="3"/>
      <dgm:spPr/>
    </dgm:pt>
  </dgm:ptLst>
  <dgm:cxnLst>
    <dgm:cxn modelId="{E90FA90B-5633-48D4-90AF-867086B007A5}" type="presOf" srcId="{59ECE09E-0C9B-40FD-BA90-72C313B7C0B4}" destId="{1A36E653-0211-4F62-BC02-556A87CE57B3}" srcOrd="1" destOrd="0" presId="urn:microsoft.com/office/officeart/2005/8/layout/gear1"/>
    <dgm:cxn modelId="{E9CC500C-EE8F-47CA-B46F-95D56855DAC6}" type="presOf" srcId="{4583DFCB-3D35-4E0B-ABB1-1C0F10942A2E}" destId="{B9414B7B-3C33-40AC-B8ED-629F9F3CADB1}" srcOrd="1" destOrd="0" presId="urn:microsoft.com/office/officeart/2005/8/layout/gear1"/>
    <dgm:cxn modelId="{7CD3371A-C5F7-4BD8-95EF-DB1D5536E779}" srcId="{0B24C25A-DBF4-4357-B0C8-A336E20E8F7D}" destId="{4583DFCB-3D35-4E0B-ABB1-1C0F10942A2E}" srcOrd="0" destOrd="0" parTransId="{4F65652E-9569-4C09-9C11-BD29224F908A}" sibTransId="{BA27C50A-F707-4C92-98B0-712C15ECEA29}"/>
    <dgm:cxn modelId="{0D77AE1D-09BA-41A9-BB86-004E8E10869D}" type="presOf" srcId="{63F700AD-0C7B-4B42-8D98-5BD7EAF2FD02}" destId="{119F09F3-3D13-42ED-AE8A-64E7041A62D9}" srcOrd="0" destOrd="0" presId="urn:microsoft.com/office/officeart/2005/8/layout/gear1"/>
    <dgm:cxn modelId="{1498A536-AA3E-4806-985A-3CDF20531C1D}" srcId="{0B24C25A-DBF4-4357-B0C8-A336E20E8F7D}" destId="{CF31FF2C-7B79-49D8-AA8C-714E22E4B137}" srcOrd="1" destOrd="0" parTransId="{4BA00067-6C35-4DCB-AF71-9E6336295B5A}" sibTransId="{63F700AD-0C7B-4B42-8D98-5BD7EAF2FD02}"/>
    <dgm:cxn modelId="{A2EA7138-986C-49A4-A629-20CEEC7EC62F}" type="presOf" srcId="{CF31FF2C-7B79-49D8-AA8C-714E22E4B137}" destId="{0DC43676-D173-4238-91A4-6BDEC5289E6E}" srcOrd="1" destOrd="0" presId="urn:microsoft.com/office/officeart/2005/8/layout/gear1"/>
    <dgm:cxn modelId="{67B6B04D-DB52-4F06-90CF-6260AEC2B2CA}" type="presOf" srcId="{59ECE09E-0C9B-40FD-BA90-72C313B7C0B4}" destId="{C1550AC1-4574-44EC-ADB2-7727C9C03A04}" srcOrd="0" destOrd="0" presId="urn:microsoft.com/office/officeart/2005/8/layout/gear1"/>
    <dgm:cxn modelId="{AFB12653-6A9E-42DB-BFD2-8DEF207903B6}" type="presOf" srcId="{017B80A6-EF55-48A7-BC5C-9007E3C34E38}" destId="{3AAE4E3D-03D1-4B49-9000-DA063DB417A4}" srcOrd="0" destOrd="0" presId="urn:microsoft.com/office/officeart/2005/8/layout/gear1"/>
    <dgm:cxn modelId="{7DAD8154-9A12-437C-8C9E-1630239EFE13}" type="presOf" srcId="{59ECE09E-0C9B-40FD-BA90-72C313B7C0B4}" destId="{187557AE-6944-4D91-AAB4-E8ABD586422B}" srcOrd="3" destOrd="0" presId="urn:microsoft.com/office/officeart/2005/8/layout/gear1"/>
    <dgm:cxn modelId="{394A077A-80FA-4D95-8E58-35E3AC4A5380}" srcId="{0B24C25A-DBF4-4357-B0C8-A336E20E8F7D}" destId="{59ECE09E-0C9B-40FD-BA90-72C313B7C0B4}" srcOrd="2" destOrd="0" parTransId="{403B5879-1350-4FC0-A3C4-4DE66FB46310}" sibTransId="{017B80A6-EF55-48A7-BC5C-9007E3C34E38}"/>
    <dgm:cxn modelId="{249C5F7A-1FE6-4E65-B092-CB03F713C5EB}" type="presOf" srcId="{CF31FF2C-7B79-49D8-AA8C-714E22E4B137}" destId="{CF49FA0B-420F-48EE-9289-78A2B5827C83}" srcOrd="0" destOrd="0" presId="urn:microsoft.com/office/officeart/2005/8/layout/gear1"/>
    <dgm:cxn modelId="{A2EC2781-308C-4FBC-B5CB-868E1231BFA4}" type="presOf" srcId="{59ECE09E-0C9B-40FD-BA90-72C313B7C0B4}" destId="{D7CBD5C3-2F81-404D-AEB0-92B604B3C3D4}" srcOrd="2" destOrd="0" presId="urn:microsoft.com/office/officeart/2005/8/layout/gear1"/>
    <dgm:cxn modelId="{9852CB91-9B82-4B5C-8072-7F0CD350F7B9}" type="presOf" srcId="{BA27C50A-F707-4C92-98B0-712C15ECEA29}" destId="{7CB95A58-DC1F-4234-87E4-4B291A5B0253}" srcOrd="0" destOrd="0" presId="urn:microsoft.com/office/officeart/2005/8/layout/gear1"/>
    <dgm:cxn modelId="{C7A117A5-32E4-4553-A9C3-A32F7FBFA72A}" type="presOf" srcId="{CF31FF2C-7B79-49D8-AA8C-714E22E4B137}" destId="{3E0D6DC3-1461-47C1-9499-7AEED371989A}" srcOrd="2" destOrd="0" presId="urn:microsoft.com/office/officeart/2005/8/layout/gear1"/>
    <dgm:cxn modelId="{BDA383CE-9EDC-43D5-AD3A-2ECDA35B792F}" type="presOf" srcId="{4583DFCB-3D35-4E0B-ABB1-1C0F10942A2E}" destId="{8CFBE1C1-EAF3-4EE4-9DA0-02C13A2819CB}" srcOrd="0" destOrd="0" presId="urn:microsoft.com/office/officeart/2005/8/layout/gear1"/>
    <dgm:cxn modelId="{A0F4AED0-3CDF-44B0-AF87-4F72E2EF54BF}" type="presOf" srcId="{0B24C25A-DBF4-4357-B0C8-A336E20E8F7D}" destId="{B8AAFEB1-7C85-40B7-BB86-497124641D2A}" srcOrd="0" destOrd="0" presId="urn:microsoft.com/office/officeart/2005/8/layout/gear1"/>
    <dgm:cxn modelId="{306A3EF5-22F6-42FD-A69E-6B2F35F8F9C7}" type="presOf" srcId="{4583DFCB-3D35-4E0B-ABB1-1C0F10942A2E}" destId="{9B030529-E656-4FFC-B819-A350F932957F}" srcOrd="2" destOrd="0" presId="urn:microsoft.com/office/officeart/2005/8/layout/gear1"/>
    <dgm:cxn modelId="{9A3D9359-28F2-4CDA-9E0D-1BD707DF3D1B}" type="presParOf" srcId="{B8AAFEB1-7C85-40B7-BB86-497124641D2A}" destId="{8CFBE1C1-EAF3-4EE4-9DA0-02C13A2819CB}" srcOrd="0" destOrd="0" presId="urn:microsoft.com/office/officeart/2005/8/layout/gear1"/>
    <dgm:cxn modelId="{634932EE-CD16-4986-9CEB-6D81D73C854F}" type="presParOf" srcId="{B8AAFEB1-7C85-40B7-BB86-497124641D2A}" destId="{B9414B7B-3C33-40AC-B8ED-629F9F3CADB1}" srcOrd="1" destOrd="0" presId="urn:microsoft.com/office/officeart/2005/8/layout/gear1"/>
    <dgm:cxn modelId="{4C6F2B30-2F16-4CA5-BC73-F14C519D037B}" type="presParOf" srcId="{B8AAFEB1-7C85-40B7-BB86-497124641D2A}" destId="{9B030529-E656-4FFC-B819-A350F932957F}" srcOrd="2" destOrd="0" presId="urn:microsoft.com/office/officeart/2005/8/layout/gear1"/>
    <dgm:cxn modelId="{CD77572F-D746-41C8-ABBC-944C5104338D}" type="presParOf" srcId="{B8AAFEB1-7C85-40B7-BB86-497124641D2A}" destId="{CF49FA0B-420F-48EE-9289-78A2B5827C83}" srcOrd="3" destOrd="0" presId="urn:microsoft.com/office/officeart/2005/8/layout/gear1"/>
    <dgm:cxn modelId="{0CA9E753-50D1-4A32-AFB4-8C8B7FB34B32}" type="presParOf" srcId="{B8AAFEB1-7C85-40B7-BB86-497124641D2A}" destId="{0DC43676-D173-4238-91A4-6BDEC5289E6E}" srcOrd="4" destOrd="0" presId="urn:microsoft.com/office/officeart/2005/8/layout/gear1"/>
    <dgm:cxn modelId="{FCF55E4A-A587-48DE-87A9-FCA4F47F334B}" type="presParOf" srcId="{B8AAFEB1-7C85-40B7-BB86-497124641D2A}" destId="{3E0D6DC3-1461-47C1-9499-7AEED371989A}" srcOrd="5" destOrd="0" presId="urn:microsoft.com/office/officeart/2005/8/layout/gear1"/>
    <dgm:cxn modelId="{A08690A2-F61A-4D5E-B357-E0A6A6894CC9}" type="presParOf" srcId="{B8AAFEB1-7C85-40B7-BB86-497124641D2A}" destId="{C1550AC1-4574-44EC-ADB2-7727C9C03A04}" srcOrd="6" destOrd="0" presId="urn:microsoft.com/office/officeart/2005/8/layout/gear1"/>
    <dgm:cxn modelId="{6698A6C5-DA07-4FB8-84B7-0421E60CE2B0}" type="presParOf" srcId="{B8AAFEB1-7C85-40B7-BB86-497124641D2A}" destId="{1A36E653-0211-4F62-BC02-556A87CE57B3}" srcOrd="7" destOrd="0" presId="urn:microsoft.com/office/officeart/2005/8/layout/gear1"/>
    <dgm:cxn modelId="{ED96C23D-8E50-4080-8E3A-4A5CE6CC6E1B}" type="presParOf" srcId="{B8AAFEB1-7C85-40B7-BB86-497124641D2A}" destId="{D7CBD5C3-2F81-404D-AEB0-92B604B3C3D4}" srcOrd="8" destOrd="0" presId="urn:microsoft.com/office/officeart/2005/8/layout/gear1"/>
    <dgm:cxn modelId="{5BBC1DE9-22F2-456F-A3CE-1DAA5900C799}" type="presParOf" srcId="{B8AAFEB1-7C85-40B7-BB86-497124641D2A}" destId="{187557AE-6944-4D91-AAB4-E8ABD586422B}" srcOrd="9" destOrd="0" presId="urn:microsoft.com/office/officeart/2005/8/layout/gear1"/>
    <dgm:cxn modelId="{37B38C8C-31CC-4522-A0BF-75C69C2A1B25}" type="presParOf" srcId="{B8AAFEB1-7C85-40B7-BB86-497124641D2A}" destId="{7CB95A58-DC1F-4234-87E4-4B291A5B0253}" srcOrd="10" destOrd="0" presId="urn:microsoft.com/office/officeart/2005/8/layout/gear1"/>
    <dgm:cxn modelId="{E2350B0E-6D89-4670-A315-4B24FEC20519}" type="presParOf" srcId="{B8AAFEB1-7C85-40B7-BB86-497124641D2A}" destId="{119F09F3-3D13-42ED-AE8A-64E7041A62D9}" srcOrd="11" destOrd="0" presId="urn:microsoft.com/office/officeart/2005/8/layout/gear1"/>
    <dgm:cxn modelId="{D44C8D2B-932D-4399-B40D-29AB29EA26E2}" type="presParOf" srcId="{B8AAFEB1-7C85-40B7-BB86-497124641D2A}" destId="{3AAE4E3D-03D1-4B49-9000-DA063DB417A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D3355D-B831-482F-9677-59DAE95D4283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B2E943-1594-4C58-A7EC-3812D7F4CB82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Кластеры Мурманской области</a:t>
          </a:r>
        </a:p>
      </dgm:t>
    </dgm:pt>
    <dgm:pt modelId="{C305210E-6FE2-4591-98AC-1EB2D9678C25}" type="parTrans" cxnId="{F93F7151-413B-446B-8B1D-E78BFFE84F8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A1E059-F6BB-4C72-B0CF-2FD98F1312BC}" type="sibTrans" cxnId="{F93F7151-413B-446B-8B1D-E78BFFE84F8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C40BD0-BD41-4F1D-B046-26D668CE908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Туристско-рекреационный</a:t>
          </a:r>
        </a:p>
      </dgm:t>
    </dgm:pt>
    <dgm:pt modelId="{F53BCA7D-3292-4300-87E2-1FD4F988886F}" type="parTrans" cxnId="{0F987FBA-1FE4-4DD8-8365-5FB4BD182FD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B9584C-DB54-4533-A48F-3AB034777ED3}" type="sibTrans" cxnId="{0F987FBA-1FE4-4DD8-8365-5FB4BD182FD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FC76ED-26CF-428D-9E6E-C6E29244D68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Северного дизайна</a:t>
          </a:r>
        </a:p>
      </dgm:t>
    </dgm:pt>
    <dgm:pt modelId="{FAF58204-6647-49F5-9726-3AF41585B443}" type="parTrans" cxnId="{D50C991C-C205-4D47-93EB-56BED965665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22F089-93B0-4651-9ED7-F3DE8FD80033}" type="sibTrans" cxnId="{D50C991C-C205-4D47-93EB-56BED965665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537591-82F4-40FF-A05D-5794F0080D8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Производственно-пищевой</a:t>
          </a:r>
        </a:p>
      </dgm:t>
    </dgm:pt>
    <dgm:pt modelId="{580E4A5F-2960-4578-8E7B-9B9F2ADD8E50}" type="parTrans" cxnId="{09CF5EEC-C188-43D4-9C67-4877EE1FC7C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D43B32-DD16-431F-84B3-90933AA2A6AF}" type="sibTrans" cxnId="{09CF5EEC-C188-43D4-9C67-4877EE1FC7C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5FD6A1-D91E-4655-8BE4-C1080B65C6D9}" type="pres">
      <dgm:prSet presAssocID="{19D3355D-B831-482F-9677-59DAE95D42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7252B3C-8FD0-4D83-838B-B7D2F672221D}" type="pres">
      <dgm:prSet presAssocID="{01B2E943-1594-4C58-A7EC-3812D7F4CB82}" presName="hierRoot1" presStyleCnt="0">
        <dgm:presLayoutVars>
          <dgm:hierBranch val="init"/>
        </dgm:presLayoutVars>
      </dgm:prSet>
      <dgm:spPr/>
    </dgm:pt>
    <dgm:pt modelId="{EBAC815C-2DC0-486C-AC5D-CADFF05AF3E4}" type="pres">
      <dgm:prSet presAssocID="{01B2E943-1594-4C58-A7EC-3812D7F4CB82}" presName="rootComposite1" presStyleCnt="0"/>
      <dgm:spPr/>
    </dgm:pt>
    <dgm:pt modelId="{FBA5965E-F141-4E88-A5C9-23E3311E906C}" type="pres">
      <dgm:prSet presAssocID="{01B2E943-1594-4C58-A7EC-3812D7F4CB82}" presName="rootText1" presStyleLbl="node0" presStyleIdx="0" presStyleCnt="1">
        <dgm:presLayoutVars>
          <dgm:chPref val="3"/>
        </dgm:presLayoutVars>
      </dgm:prSet>
      <dgm:spPr/>
    </dgm:pt>
    <dgm:pt modelId="{26CD43A7-FA65-40A0-A672-8CC84A7627BC}" type="pres">
      <dgm:prSet presAssocID="{01B2E943-1594-4C58-A7EC-3812D7F4CB82}" presName="rootConnector1" presStyleLbl="node1" presStyleIdx="0" presStyleCnt="0"/>
      <dgm:spPr/>
    </dgm:pt>
    <dgm:pt modelId="{B272B78E-D40D-4D44-A997-F364BE51C6FC}" type="pres">
      <dgm:prSet presAssocID="{01B2E943-1594-4C58-A7EC-3812D7F4CB82}" presName="hierChild2" presStyleCnt="0"/>
      <dgm:spPr/>
    </dgm:pt>
    <dgm:pt modelId="{167F6580-923F-47C5-85CC-9AA3D9D1BF67}" type="pres">
      <dgm:prSet presAssocID="{F53BCA7D-3292-4300-87E2-1FD4F988886F}" presName="Name37" presStyleLbl="parChTrans1D2" presStyleIdx="0" presStyleCnt="3"/>
      <dgm:spPr/>
    </dgm:pt>
    <dgm:pt modelId="{7E93CD4F-5F1C-4705-96EF-E4E7D41D8CA5}" type="pres">
      <dgm:prSet presAssocID="{ADC40BD0-BD41-4F1D-B046-26D668CE908F}" presName="hierRoot2" presStyleCnt="0">
        <dgm:presLayoutVars>
          <dgm:hierBranch val="init"/>
        </dgm:presLayoutVars>
      </dgm:prSet>
      <dgm:spPr/>
    </dgm:pt>
    <dgm:pt modelId="{DA22D67E-5DAA-4726-AB23-C4F1E6C13393}" type="pres">
      <dgm:prSet presAssocID="{ADC40BD0-BD41-4F1D-B046-26D668CE908F}" presName="rootComposite" presStyleCnt="0"/>
      <dgm:spPr/>
    </dgm:pt>
    <dgm:pt modelId="{B134F0D0-DBAE-4ED9-91B5-23D3738E9128}" type="pres">
      <dgm:prSet presAssocID="{ADC40BD0-BD41-4F1D-B046-26D668CE908F}" presName="rootText" presStyleLbl="node2" presStyleIdx="0" presStyleCnt="3">
        <dgm:presLayoutVars>
          <dgm:chPref val="3"/>
        </dgm:presLayoutVars>
      </dgm:prSet>
      <dgm:spPr/>
    </dgm:pt>
    <dgm:pt modelId="{348B4DF1-BEF7-44D8-B9BA-CE5A73F91626}" type="pres">
      <dgm:prSet presAssocID="{ADC40BD0-BD41-4F1D-B046-26D668CE908F}" presName="rootConnector" presStyleLbl="node2" presStyleIdx="0" presStyleCnt="3"/>
      <dgm:spPr/>
    </dgm:pt>
    <dgm:pt modelId="{92B550C0-D6D6-4E8E-B404-C797C2FC0EDF}" type="pres">
      <dgm:prSet presAssocID="{ADC40BD0-BD41-4F1D-B046-26D668CE908F}" presName="hierChild4" presStyleCnt="0"/>
      <dgm:spPr/>
    </dgm:pt>
    <dgm:pt modelId="{BC538E4A-6BA6-448D-9D57-22B46B4FD647}" type="pres">
      <dgm:prSet presAssocID="{ADC40BD0-BD41-4F1D-B046-26D668CE908F}" presName="hierChild5" presStyleCnt="0"/>
      <dgm:spPr/>
    </dgm:pt>
    <dgm:pt modelId="{38F9BC67-7C6E-4DF5-846B-E18D4D151F11}" type="pres">
      <dgm:prSet presAssocID="{FAF58204-6647-49F5-9726-3AF41585B443}" presName="Name37" presStyleLbl="parChTrans1D2" presStyleIdx="1" presStyleCnt="3"/>
      <dgm:spPr/>
    </dgm:pt>
    <dgm:pt modelId="{F1A766C4-B287-48C1-AB54-8E087E62C5DE}" type="pres">
      <dgm:prSet presAssocID="{DBFC76ED-26CF-428D-9E6E-C6E29244D686}" presName="hierRoot2" presStyleCnt="0">
        <dgm:presLayoutVars>
          <dgm:hierBranch val="init"/>
        </dgm:presLayoutVars>
      </dgm:prSet>
      <dgm:spPr/>
    </dgm:pt>
    <dgm:pt modelId="{099606EE-AEA5-48C7-A4EE-3B758018E083}" type="pres">
      <dgm:prSet presAssocID="{DBFC76ED-26CF-428D-9E6E-C6E29244D686}" presName="rootComposite" presStyleCnt="0"/>
      <dgm:spPr/>
    </dgm:pt>
    <dgm:pt modelId="{57BED864-0893-48BC-8232-C296818DB921}" type="pres">
      <dgm:prSet presAssocID="{DBFC76ED-26CF-428D-9E6E-C6E29244D686}" presName="rootText" presStyleLbl="node2" presStyleIdx="1" presStyleCnt="3">
        <dgm:presLayoutVars>
          <dgm:chPref val="3"/>
        </dgm:presLayoutVars>
      </dgm:prSet>
      <dgm:spPr/>
    </dgm:pt>
    <dgm:pt modelId="{98C13B68-9F52-4BBE-A8AB-F8EFEA5F22C4}" type="pres">
      <dgm:prSet presAssocID="{DBFC76ED-26CF-428D-9E6E-C6E29244D686}" presName="rootConnector" presStyleLbl="node2" presStyleIdx="1" presStyleCnt="3"/>
      <dgm:spPr/>
    </dgm:pt>
    <dgm:pt modelId="{57B3BA50-8070-49CB-9E86-E91ECE3A4C79}" type="pres">
      <dgm:prSet presAssocID="{DBFC76ED-26CF-428D-9E6E-C6E29244D686}" presName="hierChild4" presStyleCnt="0"/>
      <dgm:spPr/>
    </dgm:pt>
    <dgm:pt modelId="{A4F5E75B-64F7-467D-B975-921E9AE5C049}" type="pres">
      <dgm:prSet presAssocID="{DBFC76ED-26CF-428D-9E6E-C6E29244D686}" presName="hierChild5" presStyleCnt="0"/>
      <dgm:spPr/>
    </dgm:pt>
    <dgm:pt modelId="{7DA460D2-5C12-4236-BF22-272B82677800}" type="pres">
      <dgm:prSet presAssocID="{580E4A5F-2960-4578-8E7B-9B9F2ADD8E50}" presName="Name37" presStyleLbl="parChTrans1D2" presStyleIdx="2" presStyleCnt="3"/>
      <dgm:spPr/>
    </dgm:pt>
    <dgm:pt modelId="{12666F07-85B8-4909-A719-128BF595F73D}" type="pres">
      <dgm:prSet presAssocID="{1F537591-82F4-40FF-A05D-5794F0080D88}" presName="hierRoot2" presStyleCnt="0">
        <dgm:presLayoutVars>
          <dgm:hierBranch val="init"/>
        </dgm:presLayoutVars>
      </dgm:prSet>
      <dgm:spPr/>
    </dgm:pt>
    <dgm:pt modelId="{740A7DD2-7C74-4575-96DC-EC50621B03A7}" type="pres">
      <dgm:prSet presAssocID="{1F537591-82F4-40FF-A05D-5794F0080D88}" presName="rootComposite" presStyleCnt="0"/>
      <dgm:spPr/>
    </dgm:pt>
    <dgm:pt modelId="{54736B82-DAA5-4B0D-BAC6-C434913B7E83}" type="pres">
      <dgm:prSet presAssocID="{1F537591-82F4-40FF-A05D-5794F0080D88}" presName="rootText" presStyleLbl="node2" presStyleIdx="2" presStyleCnt="3">
        <dgm:presLayoutVars>
          <dgm:chPref val="3"/>
        </dgm:presLayoutVars>
      </dgm:prSet>
      <dgm:spPr/>
    </dgm:pt>
    <dgm:pt modelId="{4E9B0D2A-E611-41C9-838E-3CE1AAAFC8BE}" type="pres">
      <dgm:prSet presAssocID="{1F537591-82F4-40FF-A05D-5794F0080D88}" presName="rootConnector" presStyleLbl="node2" presStyleIdx="2" presStyleCnt="3"/>
      <dgm:spPr/>
    </dgm:pt>
    <dgm:pt modelId="{B5222319-E9AB-4ABC-90DA-EF496C2FAB4F}" type="pres">
      <dgm:prSet presAssocID="{1F537591-82F4-40FF-A05D-5794F0080D88}" presName="hierChild4" presStyleCnt="0"/>
      <dgm:spPr/>
    </dgm:pt>
    <dgm:pt modelId="{3C93766E-EE0B-40FF-849A-A88CE7E4F2B8}" type="pres">
      <dgm:prSet presAssocID="{1F537591-82F4-40FF-A05D-5794F0080D88}" presName="hierChild5" presStyleCnt="0"/>
      <dgm:spPr/>
    </dgm:pt>
    <dgm:pt modelId="{F3E0526A-F20B-401A-B228-93A8DFF063E2}" type="pres">
      <dgm:prSet presAssocID="{01B2E943-1594-4C58-A7EC-3812D7F4CB82}" presName="hierChild3" presStyleCnt="0"/>
      <dgm:spPr/>
    </dgm:pt>
  </dgm:ptLst>
  <dgm:cxnLst>
    <dgm:cxn modelId="{E859DC0D-AF83-4131-BC3C-12A779D923CA}" type="presOf" srcId="{DBFC76ED-26CF-428D-9E6E-C6E29244D686}" destId="{57BED864-0893-48BC-8232-C296818DB921}" srcOrd="0" destOrd="0" presId="urn:microsoft.com/office/officeart/2005/8/layout/orgChart1"/>
    <dgm:cxn modelId="{E2E22216-5C47-4F49-A97E-DA5E6E678AB5}" type="presOf" srcId="{01B2E943-1594-4C58-A7EC-3812D7F4CB82}" destId="{26CD43A7-FA65-40A0-A672-8CC84A7627BC}" srcOrd="1" destOrd="0" presId="urn:microsoft.com/office/officeart/2005/8/layout/orgChart1"/>
    <dgm:cxn modelId="{D50C991C-C205-4D47-93EB-56BED965665A}" srcId="{01B2E943-1594-4C58-A7EC-3812D7F4CB82}" destId="{DBFC76ED-26CF-428D-9E6E-C6E29244D686}" srcOrd="1" destOrd="0" parTransId="{FAF58204-6647-49F5-9726-3AF41585B443}" sibTransId="{D922F089-93B0-4651-9ED7-F3DE8FD80033}"/>
    <dgm:cxn modelId="{791E9138-0878-4229-837E-E12812150F3A}" type="presOf" srcId="{ADC40BD0-BD41-4F1D-B046-26D668CE908F}" destId="{348B4DF1-BEF7-44D8-B9BA-CE5A73F91626}" srcOrd="1" destOrd="0" presId="urn:microsoft.com/office/officeart/2005/8/layout/orgChart1"/>
    <dgm:cxn modelId="{08A8E26D-192F-4B5F-B1E7-E98078E74CDE}" type="presOf" srcId="{01B2E943-1594-4C58-A7EC-3812D7F4CB82}" destId="{FBA5965E-F141-4E88-A5C9-23E3311E906C}" srcOrd="0" destOrd="0" presId="urn:microsoft.com/office/officeart/2005/8/layout/orgChart1"/>
    <dgm:cxn modelId="{61C04A70-1FFB-4675-95A0-9A717EF983CC}" type="presOf" srcId="{ADC40BD0-BD41-4F1D-B046-26D668CE908F}" destId="{B134F0D0-DBAE-4ED9-91B5-23D3738E9128}" srcOrd="0" destOrd="0" presId="urn:microsoft.com/office/officeart/2005/8/layout/orgChart1"/>
    <dgm:cxn modelId="{F93F7151-413B-446B-8B1D-E78BFFE84F8B}" srcId="{19D3355D-B831-482F-9677-59DAE95D4283}" destId="{01B2E943-1594-4C58-A7EC-3812D7F4CB82}" srcOrd="0" destOrd="0" parTransId="{C305210E-6FE2-4591-98AC-1EB2D9678C25}" sibTransId="{3DA1E059-F6BB-4C72-B0CF-2FD98F1312BC}"/>
    <dgm:cxn modelId="{007C5687-A398-4E38-AD33-58AE215F240A}" type="presOf" srcId="{1F537591-82F4-40FF-A05D-5794F0080D88}" destId="{54736B82-DAA5-4B0D-BAC6-C434913B7E83}" srcOrd="0" destOrd="0" presId="urn:microsoft.com/office/officeart/2005/8/layout/orgChart1"/>
    <dgm:cxn modelId="{CD5F4789-97B2-439C-82DD-71024414F0DC}" type="presOf" srcId="{DBFC76ED-26CF-428D-9E6E-C6E29244D686}" destId="{98C13B68-9F52-4BBE-A8AB-F8EFEA5F22C4}" srcOrd="1" destOrd="0" presId="urn:microsoft.com/office/officeart/2005/8/layout/orgChart1"/>
    <dgm:cxn modelId="{A34F89A2-6782-4D13-BA00-4217536FCBCE}" type="presOf" srcId="{580E4A5F-2960-4578-8E7B-9B9F2ADD8E50}" destId="{7DA460D2-5C12-4236-BF22-272B82677800}" srcOrd="0" destOrd="0" presId="urn:microsoft.com/office/officeart/2005/8/layout/orgChart1"/>
    <dgm:cxn modelId="{0F987FBA-1FE4-4DD8-8365-5FB4BD182FDB}" srcId="{01B2E943-1594-4C58-A7EC-3812D7F4CB82}" destId="{ADC40BD0-BD41-4F1D-B046-26D668CE908F}" srcOrd="0" destOrd="0" parTransId="{F53BCA7D-3292-4300-87E2-1FD4F988886F}" sibTransId="{C8B9584C-DB54-4533-A48F-3AB034777ED3}"/>
    <dgm:cxn modelId="{3AF24EBD-2FF5-43EB-B623-6D5E659FF381}" type="presOf" srcId="{19D3355D-B831-482F-9677-59DAE95D4283}" destId="{3B5FD6A1-D91E-4655-8BE4-C1080B65C6D9}" srcOrd="0" destOrd="0" presId="urn:microsoft.com/office/officeart/2005/8/layout/orgChart1"/>
    <dgm:cxn modelId="{0F1EACC5-7598-478A-BE6B-0FC1A2A00469}" type="presOf" srcId="{1F537591-82F4-40FF-A05D-5794F0080D88}" destId="{4E9B0D2A-E611-41C9-838E-3CE1AAAFC8BE}" srcOrd="1" destOrd="0" presId="urn:microsoft.com/office/officeart/2005/8/layout/orgChart1"/>
    <dgm:cxn modelId="{AFABC2D5-8B17-4E7F-9592-FF298E00BFF5}" type="presOf" srcId="{FAF58204-6647-49F5-9726-3AF41585B443}" destId="{38F9BC67-7C6E-4DF5-846B-E18D4D151F11}" srcOrd="0" destOrd="0" presId="urn:microsoft.com/office/officeart/2005/8/layout/orgChart1"/>
    <dgm:cxn modelId="{09CF5EEC-C188-43D4-9C67-4877EE1FC7C9}" srcId="{01B2E943-1594-4C58-A7EC-3812D7F4CB82}" destId="{1F537591-82F4-40FF-A05D-5794F0080D88}" srcOrd="2" destOrd="0" parTransId="{580E4A5F-2960-4578-8E7B-9B9F2ADD8E50}" sibTransId="{49D43B32-DD16-431F-84B3-90933AA2A6AF}"/>
    <dgm:cxn modelId="{743B57F7-D5B4-4069-B582-3D8DA163779D}" type="presOf" srcId="{F53BCA7D-3292-4300-87E2-1FD4F988886F}" destId="{167F6580-923F-47C5-85CC-9AA3D9D1BF67}" srcOrd="0" destOrd="0" presId="urn:microsoft.com/office/officeart/2005/8/layout/orgChart1"/>
    <dgm:cxn modelId="{C3CF8FDD-1BC2-4060-85D4-1793A10D6586}" type="presParOf" srcId="{3B5FD6A1-D91E-4655-8BE4-C1080B65C6D9}" destId="{07252B3C-8FD0-4D83-838B-B7D2F672221D}" srcOrd="0" destOrd="0" presId="urn:microsoft.com/office/officeart/2005/8/layout/orgChart1"/>
    <dgm:cxn modelId="{3BFBD9C5-DA0C-408E-BB23-E085D6BE3B98}" type="presParOf" srcId="{07252B3C-8FD0-4D83-838B-B7D2F672221D}" destId="{EBAC815C-2DC0-486C-AC5D-CADFF05AF3E4}" srcOrd="0" destOrd="0" presId="urn:microsoft.com/office/officeart/2005/8/layout/orgChart1"/>
    <dgm:cxn modelId="{8340103D-8436-43E1-82B1-313CBCD186DA}" type="presParOf" srcId="{EBAC815C-2DC0-486C-AC5D-CADFF05AF3E4}" destId="{FBA5965E-F141-4E88-A5C9-23E3311E906C}" srcOrd="0" destOrd="0" presId="urn:microsoft.com/office/officeart/2005/8/layout/orgChart1"/>
    <dgm:cxn modelId="{848E954F-0944-4690-B7C7-32E78B7B88F0}" type="presParOf" srcId="{EBAC815C-2DC0-486C-AC5D-CADFF05AF3E4}" destId="{26CD43A7-FA65-40A0-A672-8CC84A7627BC}" srcOrd="1" destOrd="0" presId="urn:microsoft.com/office/officeart/2005/8/layout/orgChart1"/>
    <dgm:cxn modelId="{A512904E-74E6-4BCE-834A-E4DF97DF5D84}" type="presParOf" srcId="{07252B3C-8FD0-4D83-838B-B7D2F672221D}" destId="{B272B78E-D40D-4D44-A997-F364BE51C6FC}" srcOrd="1" destOrd="0" presId="urn:microsoft.com/office/officeart/2005/8/layout/orgChart1"/>
    <dgm:cxn modelId="{88C5563D-B05D-4E7C-A078-A85490E3C0E9}" type="presParOf" srcId="{B272B78E-D40D-4D44-A997-F364BE51C6FC}" destId="{167F6580-923F-47C5-85CC-9AA3D9D1BF67}" srcOrd="0" destOrd="0" presId="urn:microsoft.com/office/officeart/2005/8/layout/orgChart1"/>
    <dgm:cxn modelId="{624AC881-25CB-4BA3-BEAF-9FAC311107A7}" type="presParOf" srcId="{B272B78E-D40D-4D44-A997-F364BE51C6FC}" destId="{7E93CD4F-5F1C-4705-96EF-E4E7D41D8CA5}" srcOrd="1" destOrd="0" presId="urn:microsoft.com/office/officeart/2005/8/layout/orgChart1"/>
    <dgm:cxn modelId="{466D5AA5-1386-4A82-8FED-124B9134CF77}" type="presParOf" srcId="{7E93CD4F-5F1C-4705-96EF-E4E7D41D8CA5}" destId="{DA22D67E-5DAA-4726-AB23-C4F1E6C13393}" srcOrd="0" destOrd="0" presId="urn:microsoft.com/office/officeart/2005/8/layout/orgChart1"/>
    <dgm:cxn modelId="{AF91B15D-FC51-441D-9D0F-A4CB079DF94E}" type="presParOf" srcId="{DA22D67E-5DAA-4726-AB23-C4F1E6C13393}" destId="{B134F0D0-DBAE-4ED9-91B5-23D3738E9128}" srcOrd="0" destOrd="0" presId="urn:microsoft.com/office/officeart/2005/8/layout/orgChart1"/>
    <dgm:cxn modelId="{84DFBBC1-C28C-4E87-BD4F-35696D218C00}" type="presParOf" srcId="{DA22D67E-5DAA-4726-AB23-C4F1E6C13393}" destId="{348B4DF1-BEF7-44D8-B9BA-CE5A73F91626}" srcOrd="1" destOrd="0" presId="urn:microsoft.com/office/officeart/2005/8/layout/orgChart1"/>
    <dgm:cxn modelId="{32219319-CEE5-4FA5-8A05-1C68F2397D20}" type="presParOf" srcId="{7E93CD4F-5F1C-4705-96EF-E4E7D41D8CA5}" destId="{92B550C0-D6D6-4E8E-B404-C797C2FC0EDF}" srcOrd="1" destOrd="0" presId="urn:microsoft.com/office/officeart/2005/8/layout/orgChart1"/>
    <dgm:cxn modelId="{E97D40CA-CE8D-4265-9CBC-239439394566}" type="presParOf" srcId="{7E93CD4F-5F1C-4705-96EF-E4E7D41D8CA5}" destId="{BC538E4A-6BA6-448D-9D57-22B46B4FD647}" srcOrd="2" destOrd="0" presId="urn:microsoft.com/office/officeart/2005/8/layout/orgChart1"/>
    <dgm:cxn modelId="{81593776-408F-44A3-8A3D-91A104B0BC73}" type="presParOf" srcId="{B272B78E-D40D-4D44-A997-F364BE51C6FC}" destId="{38F9BC67-7C6E-4DF5-846B-E18D4D151F11}" srcOrd="2" destOrd="0" presId="urn:microsoft.com/office/officeart/2005/8/layout/orgChart1"/>
    <dgm:cxn modelId="{0BD76DE7-BD1B-4F1E-B4B9-DD18D1D7DA5C}" type="presParOf" srcId="{B272B78E-D40D-4D44-A997-F364BE51C6FC}" destId="{F1A766C4-B287-48C1-AB54-8E087E62C5DE}" srcOrd="3" destOrd="0" presId="urn:microsoft.com/office/officeart/2005/8/layout/orgChart1"/>
    <dgm:cxn modelId="{F2A8F258-E66B-4117-8CCD-396C65AA4B52}" type="presParOf" srcId="{F1A766C4-B287-48C1-AB54-8E087E62C5DE}" destId="{099606EE-AEA5-48C7-A4EE-3B758018E083}" srcOrd="0" destOrd="0" presId="urn:microsoft.com/office/officeart/2005/8/layout/orgChart1"/>
    <dgm:cxn modelId="{76073FB2-9B49-4A06-A02C-6DC539D9322F}" type="presParOf" srcId="{099606EE-AEA5-48C7-A4EE-3B758018E083}" destId="{57BED864-0893-48BC-8232-C296818DB921}" srcOrd="0" destOrd="0" presId="urn:microsoft.com/office/officeart/2005/8/layout/orgChart1"/>
    <dgm:cxn modelId="{1121DE09-008B-452C-A8DE-940B6E697B7C}" type="presParOf" srcId="{099606EE-AEA5-48C7-A4EE-3B758018E083}" destId="{98C13B68-9F52-4BBE-A8AB-F8EFEA5F22C4}" srcOrd="1" destOrd="0" presId="urn:microsoft.com/office/officeart/2005/8/layout/orgChart1"/>
    <dgm:cxn modelId="{1DAAAA1A-D2E3-4C85-A61B-57588534C670}" type="presParOf" srcId="{F1A766C4-B287-48C1-AB54-8E087E62C5DE}" destId="{57B3BA50-8070-49CB-9E86-E91ECE3A4C79}" srcOrd="1" destOrd="0" presId="urn:microsoft.com/office/officeart/2005/8/layout/orgChart1"/>
    <dgm:cxn modelId="{F3F7743F-3A48-485B-B07D-FB4CF5405EBA}" type="presParOf" srcId="{F1A766C4-B287-48C1-AB54-8E087E62C5DE}" destId="{A4F5E75B-64F7-467D-B975-921E9AE5C049}" srcOrd="2" destOrd="0" presId="urn:microsoft.com/office/officeart/2005/8/layout/orgChart1"/>
    <dgm:cxn modelId="{4E4A6546-A9C3-47A3-8279-32B789C6736F}" type="presParOf" srcId="{B272B78E-D40D-4D44-A997-F364BE51C6FC}" destId="{7DA460D2-5C12-4236-BF22-272B82677800}" srcOrd="4" destOrd="0" presId="urn:microsoft.com/office/officeart/2005/8/layout/orgChart1"/>
    <dgm:cxn modelId="{88BFA0BB-1F64-4AD7-8E7D-A85237F6466A}" type="presParOf" srcId="{B272B78E-D40D-4D44-A997-F364BE51C6FC}" destId="{12666F07-85B8-4909-A719-128BF595F73D}" srcOrd="5" destOrd="0" presId="urn:microsoft.com/office/officeart/2005/8/layout/orgChart1"/>
    <dgm:cxn modelId="{4AF44B98-F599-4B9F-B0A7-630091804675}" type="presParOf" srcId="{12666F07-85B8-4909-A719-128BF595F73D}" destId="{740A7DD2-7C74-4575-96DC-EC50621B03A7}" srcOrd="0" destOrd="0" presId="urn:microsoft.com/office/officeart/2005/8/layout/orgChart1"/>
    <dgm:cxn modelId="{2367D44F-C677-4F78-A3C7-E06BA4A99397}" type="presParOf" srcId="{740A7DD2-7C74-4575-96DC-EC50621B03A7}" destId="{54736B82-DAA5-4B0D-BAC6-C434913B7E83}" srcOrd="0" destOrd="0" presId="urn:microsoft.com/office/officeart/2005/8/layout/orgChart1"/>
    <dgm:cxn modelId="{797B3D55-D81E-47A2-A017-645D6A8BC5D1}" type="presParOf" srcId="{740A7DD2-7C74-4575-96DC-EC50621B03A7}" destId="{4E9B0D2A-E611-41C9-838E-3CE1AAAFC8BE}" srcOrd="1" destOrd="0" presId="urn:microsoft.com/office/officeart/2005/8/layout/orgChart1"/>
    <dgm:cxn modelId="{F082DDFA-AFC8-466B-A17F-2A4C12D37988}" type="presParOf" srcId="{12666F07-85B8-4909-A719-128BF595F73D}" destId="{B5222319-E9AB-4ABC-90DA-EF496C2FAB4F}" srcOrd="1" destOrd="0" presId="urn:microsoft.com/office/officeart/2005/8/layout/orgChart1"/>
    <dgm:cxn modelId="{837F9CC8-E211-486B-B61F-F092C73B3435}" type="presParOf" srcId="{12666F07-85B8-4909-A719-128BF595F73D}" destId="{3C93766E-EE0B-40FF-849A-A88CE7E4F2B8}" srcOrd="2" destOrd="0" presId="urn:microsoft.com/office/officeart/2005/8/layout/orgChart1"/>
    <dgm:cxn modelId="{D632EEC9-59E3-4BB2-B63B-8FAD8F2DAD78}" type="presParOf" srcId="{07252B3C-8FD0-4D83-838B-B7D2F672221D}" destId="{F3E0526A-F20B-401A-B228-93A8DFF063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061D76-9598-446E-BE66-CCB778B177B6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BB2376-D48F-4B37-9143-9C67E8C846EA}">
      <dgm:prSet phldrT="[Текст]" custT="1"/>
      <dgm:spPr>
        <a:noFill/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Поддержка малого и среднего предпринимательства в муниципальных образованиях Мурманской области</a:t>
          </a:r>
        </a:p>
      </dgm:t>
    </dgm:pt>
    <dgm:pt modelId="{20D03FFC-A861-4A7D-BB41-38A71C423B0B}" type="parTrans" cxnId="{9D1167F6-706B-431D-8BD0-C1A00968F6FD}">
      <dgm:prSet/>
      <dgm:spPr/>
      <dgm:t>
        <a:bodyPr/>
        <a:lstStyle/>
        <a:p>
          <a:endParaRPr lang="ru-RU"/>
        </a:p>
      </dgm:t>
    </dgm:pt>
    <dgm:pt modelId="{E451FFF4-6BB1-4EF6-B11E-D37E81AA1DA6}" type="sibTrans" cxnId="{9D1167F6-706B-431D-8BD0-C1A00968F6FD}">
      <dgm:prSet/>
      <dgm:spPr/>
      <dgm:t>
        <a:bodyPr/>
        <a:lstStyle/>
        <a:p>
          <a:endParaRPr lang="ru-RU"/>
        </a:p>
      </dgm:t>
    </dgm:pt>
    <dgm:pt modelId="{19C02F77-D870-412E-91BB-66E10B4C4C0A}">
      <dgm:prSet custT="1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и содействие реализации инвестиционных проектов на территории муниципальных образований Мурманской области, размещений сведений  на инвестиционном портале Мурманской области</a:t>
          </a:r>
        </a:p>
      </dgm:t>
    </dgm:pt>
    <dgm:pt modelId="{2FAD6F90-B07B-415C-A5F0-DBFBEA9D6A4B}" type="parTrans" cxnId="{60738EB7-8AB5-4A81-A1A3-D3D8B2BD1CB8}">
      <dgm:prSet/>
      <dgm:spPr/>
      <dgm:t>
        <a:bodyPr/>
        <a:lstStyle/>
        <a:p>
          <a:endParaRPr lang="ru-RU"/>
        </a:p>
      </dgm:t>
    </dgm:pt>
    <dgm:pt modelId="{29B99CD7-74A9-4336-9C75-0844C4B323F4}" type="sibTrans" cxnId="{60738EB7-8AB5-4A81-A1A3-D3D8B2BD1CB8}">
      <dgm:prSet/>
      <dgm:spPr/>
      <dgm:t>
        <a:bodyPr/>
        <a:lstStyle/>
        <a:p>
          <a:endParaRPr lang="ru-RU"/>
        </a:p>
      </dgm:t>
    </dgm:pt>
    <dgm:pt modelId="{4A255AB3-272E-4EA4-A304-9C4611BA65B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результатов внедрения Стандарта деятельности органов местного самоуправления муниципальных районов и городских округов Мурманской области по обеспечению благоприятного инвестиционного климата на территории муниципального образования (с учетом Атласа муниципальных практик)</a:t>
          </a:r>
          <a:endParaRPr lang="ru-RU" sz="14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C5C5CB-CFDD-4BF9-B2D3-A8F661B3141C}" type="parTrans" cxnId="{DCE400DE-F85F-4876-A8B2-03A251EC13F8}">
      <dgm:prSet/>
      <dgm:spPr/>
      <dgm:t>
        <a:bodyPr/>
        <a:lstStyle/>
        <a:p>
          <a:endParaRPr lang="ru-RU"/>
        </a:p>
      </dgm:t>
    </dgm:pt>
    <dgm:pt modelId="{F90C07CE-7E0E-45DF-94E5-C16C2EF5D5F9}" type="sibTrans" cxnId="{DCE400DE-F85F-4876-A8B2-03A251EC13F8}">
      <dgm:prSet/>
      <dgm:spPr/>
      <dgm:t>
        <a:bodyPr/>
        <a:lstStyle/>
        <a:p>
          <a:endParaRPr lang="ru-RU"/>
        </a:p>
      </dgm:t>
    </dgm:pt>
    <dgm:pt modelId="{C31556DA-801D-4CE3-82C3-ADBE1BE2D8A0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Закона Мурманской области от 14.11.2014 №1785-01-ЗМО «Об оценке регулирующего воздействия проектов нормативных правовых актов Мурманской области, проектов муниципальных нормативных правовых актов и экспертизе нормативных правовых актов Мурманской области, муниципальных нормативных правовых актов» </a:t>
          </a:r>
          <a:endParaRPr lang="ru-RU" sz="1500" dirty="0">
            <a:solidFill>
              <a:schemeClr val="tx1"/>
            </a:solidFill>
          </a:endParaRPr>
        </a:p>
      </dgm:t>
    </dgm:pt>
    <dgm:pt modelId="{848F3AB8-4961-4DFA-996C-9D0817816B37}" type="parTrans" cxnId="{0B3A726B-8B5D-4B1B-B79E-D0DB3FFDA220}">
      <dgm:prSet/>
      <dgm:spPr/>
      <dgm:t>
        <a:bodyPr/>
        <a:lstStyle/>
        <a:p>
          <a:endParaRPr lang="ru-RU"/>
        </a:p>
      </dgm:t>
    </dgm:pt>
    <dgm:pt modelId="{8BBA106F-5CDE-4265-8BC5-5C435D8748E8}" type="sibTrans" cxnId="{0B3A726B-8B5D-4B1B-B79E-D0DB3FFDA220}">
      <dgm:prSet/>
      <dgm:spPr/>
      <dgm:t>
        <a:bodyPr/>
        <a:lstStyle/>
        <a:p>
          <a:endParaRPr lang="ru-RU"/>
        </a:p>
      </dgm:t>
    </dgm:pt>
    <dgm:pt modelId="{4CF65F9D-7A94-45B3-94FF-9DCC8C132110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государственной политики в сфере оборота алкогольной и спиртосодержащей продукции по вопросам ограничения  розничной продажи алкогольной продукции в Мурманской области </a:t>
          </a:r>
        </a:p>
      </dgm:t>
    </dgm:pt>
    <dgm:pt modelId="{804F9705-E501-428A-AEA9-269E11AAF3F8}" type="sibTrans" cxnId="{09794796-DF5A-460A-BB1B-889A188F61C6}">
      <dgm:prSet/>
      <dgm:spPr/>
      <dgm:t>
        <a:bodyPr/>
        <a:lstStyle/>
        <a:p>
          <a:endParaRPr lang="ru-RU"/>
        </a:p>
      </dgm:t>
    </dgm:pt>
    <dgm:pt modelId="{3B64C783-BF01-4ADB-A8F6-F252F8B0D651}" type="parTrans" cxnId="{09794796-DF5A-460A-BB1B-889A188F61C6}">
      <dgm:prSet/>
      <dgm:spPr/>
      <dgm:t>
        <a:bodyPr/>
        <a:lstStyle/>
        <a:p>
          <a:endParaRPr lang="ru-RU"/>
        </a:p>
      </dgm:t>
    </dgm:pt>
    <dgm:pt modelId="{4C554C9F-1975-42ED-AE20-056D7256D881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 прогноза социально-экономического развития Мурманской области</a:t>
          </a:r>
        </a:p>
      </dgm:t>
    </dgm:pt>
    <dgm:pt modelId="{1F8FAA28-3065-4045-9764-D5B3897857B1}" type="parTrans" cxnId="{38A8FCB7-D4A8-400D-B632-AB96039C4D93}">
      <dgm:prSet/>
      <dgm:spPr/>
      <dgm:t>
        <a:bodyPr/>
        <a:lstStyle/>
        <a:p>
          <a:endParaRPr lang="ru-RU"/>
        </a:p>
      </dgm:t>
    </dgm:pt>
    <dgm:pt modelId="{FB625541-F77A-44DA-9E3F-6CD8E5F2D1C2}" type="sibTrans" cxnId="{38A8FCB7-D4A8-400D-B632-AB96039C4D93}">
      <dgm:prSet/>
      <dgm:spPr/>
      <dgm:t>
        <a:bodyPr/>
        <a:lstStyle/>
        <a:p>
          <a:endParaRPr lang="ru-RU"/>
        </a:p>
      </dgm:t>
    </dgm:pt>
    <dgm:pt modelId="{D5AB2357-9DB5-45E6-A40E-00CD3469FB5C}" type="pres">
      <dgm:prSet presAssocID="{3D061D76-9598-446E-BE66-CCB778B177B6}" presName="linear" presStyleCnt="0">
        <dgm:presLayoutVars>
          <dgm:dir/>
          <dgm:resizeHandles val="exact"/>
        </dgm:presLayoutVars>
      </dgm:prSet>
      <dgm:spPr/>
    </dgm:pt>
    <dgm:pt modelId="{DC7B8136-950F-4650-BAD8-2A714913DF3E}" type="pres">
      <dgm:prSet presAssocID="{D1BB2376-D48F-4B37-9143-9C67E8C846EA}" presName="comp" presStyleCnt="0"/>
      <dgm:spPr/>
    </dgm:pt>
    <dgm:pt modelId="{4C34B125-461E-4109-834E-A83D70B1C0FB}" type="pres">
      <dgm:prSet presAssocID="{D1BB2376-D48F-4B37-9143-9C67E8C846EA}" presName="box" presStyleLbl="node1" presStyleIdx="0" presStyleCnt="6" custScaleY="86061" custLinFactNeighborY="997"/>
      <dgm:spPr/>
    </dgm:pt>
    <dgm:pt modelId="{0B3486AB-FD1E-4E69-B7AF-1808B3476D07}" type="pres">
      <dgm:prSet presAssocID="{D1BB2376-D48F-4B37-9143-9C67E8C846EA}" presName="img" presStyleLbl="fgImgPlace1" presStyleIdx="0" presStyleCnt="6"/>
      <dgm:spPr>
        <a:prstGeom prst="rightArrow">
          <a:avLst/>
        </a:prstGeom>
        <a:solidFill>
          <a:srgbClr val="FFFF00"/>
        </a:solidFill>
      </dgm:spPr>
    </dgm:pt>
    <dgm:pt modelId="{370A4C99-7C7D-42A5-8FDC-51380405E0C6}" type="pres">
      <dgm:prSet presAssocID="{D1BB2376-D48F-4B37-9143-9C67E8C846EA}" presName="text" presStyleLbl="node1" presStyleIdx="0" presStyleCnt="6">
        <dgm:presLayoutVars>
          <dgm:bulletEnabled val="1"/>
        </dgm:presLayoutVars>
      </dgm:prSet>
      <dgm:spPr/>
    </dgm:pt>
    <dgm:pt modelId="{13B3D7B5-3A46-4BE2-9270-2993A7D9F772}" type="pres">
      <dgm:prSet presAssocID="{E451FFF4-6BB1-4EF6-B11E-D37E81AA1DA6}" presName="spacer" presStyleCnt="0"/>
      <dgm:spPr/>
    </dgm:pt>
    <dgm:pt modelId="{269B7A0B-84FA-41C6-AC36-5D9339E51200}" type="pres">
      <dgm:prSet presAssocID="{19C02F77-D870-412E-91BB-66E10B4C4C0A}" presName="comp" presStyleCnt="0"/>
      <dgm:spPr/>
    </dgm:pt>
    <dgm:pt modelId="{3914F701-4AB8-4BB2-9668-0BF6550EE306}" type="pres">
      <dgm:prSet presAssocID="{19C02F77-D870-412E-91BB-66E10B4C4C0A}" presName="box" presStyleLbl="node1" presStyleIdx="1" presStyleCnt="6" custScaleY="90376" custLinFactNeighborX="109" custLinFactNeighborY="-6389"/>
      <dgm:spPr/>
    </dgm:pt>
    <dgm:pt modelId="{63E8BFA2-F85A-4121-9563-B6A2E622AF4D}" type="pres">
      <dgm:prSet presAssocID="{19C02F77-D870-412E-91BB-66E10B4C4C0A}" presName="img" presStyleLbl="fgImgPlace1" presStyleIdx="1" presStyleCnt="6" custLinFactNeighborX="48" custLinFactNeighborY="-11604"/>
      <dgm:spPr>
        <a:prstGeom prst="rightArrow">
          <a:avLst/>
        </a:prstGeom>
        <a:solidFill>
          <a:srgbClr val="92D050"/>
        </a:solidFill>
      </dgm:spPr>
    </dgm:pt>
    <dgm:pt modelId="{7B1BEE97-3873-4856-AF44-5EDF38464F81}" type="pres">
      <dgm:prSet presAssocID="{19C02F77-D870-412E-91BB-66E10B4C4C0A}" presName="text" presStyleLbl="node1" presStyleIdx="1" presStyleCnt="6">
        <dgm:presLayoutVars>
          <dgm:bulletEnabled val="1"/>
        </dgm:presLayoutVars>
      </dgm:prSet>
      <dgm:spPr/>
    </dgm:pt>
    <dgm:pt modelId="{ED923B9A-0C0C-4FA1-A904-5B3B0AA04816}" type="pres">
      <dgm:prSet presAssocID="{29B99CD7-74A9-4336-9C75-0844C4B323F4}" presName="spacer" presStyleCnt="0"/>
      <dgm:spPr/>
    </dgm:pt>
    <dgm:pt modelId="{BC6A5020-9846-44F0-ADBB-6E7DE7922C6A}" type="pres">
      <dgm:prSet presAssocID="{4A255AB3-272E-4EA4-A304-9C4611BA65B5}" presName="comp" presStyleCnt="0"/>
      <dgm:spPr/>
    </dgm:pt>
    <dgm:pt modelId="{3E6B30CC-0A36-4327-9037-C0CE111BFB03}" type="pres">
      <dgm:prSet presAssocID="{4A255AB3-272E-4EA4-A304-9C4611BA65B5}" presName="box" presStyleLbl="node1" presStyleIdx="2" presStyleCnt="6" custScaleX="97776" custScaleY="118701" custLinFactNeighborY="-6467"/>
      <dgm:spPr/>
    </dgm:pt>
    <dgm:pt modelId="{69984758-A097-4ADC-A26C-281B4A48D378}" type="pres">
      <dgm:prSet presAssocID="{4A255AB3-272E-4EA4-A304-9C4611BA65B5}" presName="img" presStyleLbl="fgImgPlace1" presStyleIdx="2" presStyleCnt="6" custLinFactNeighborX="48" custLinFactNeighborY="-16082"/>
      <dgm:spPr>
        <a:prstGeom prst="rightArrow">
          <a:avLst/>
        </a:prstGeom>
        <a:solidFill>
          <a:srgbClr val="FFC000"/>
        </a:solidFill>
      </dgm:spPr>
    </dgm:pt>
    <dgm:pt modelId="{B5021B7B-B774-4651-B267-12247B5AC8F0}" type="pres">
      <dgm:prSet presAssocID="{4A255AB3-272E-4EA4-A304-9C4611BA65B5}" presName="text" presStyleLbl="node1" presStyleIdx="2" presStyleCnt="6">
        <dgm:presLayoutVars>
          <dgm:bulletEnabled val="1"/>
        </dgm:presLayoutVars>
      </dgm:prSet>
      <dgm:spPr/>
    </dgm:pt>
    <dgm:pt modelId="{0DE4FBDF-65A4-4DEF-A370-1FBFD3B00E2E}" type="pres">
      <dgm:prSet presAssocID="{F90C07CE-7E0E-45DF-94E5-C16C2EF5D5F9}" presName="spacer" presStyleCnt="0"/>
      <dgm:spPr/>
    </dgm:pt>
    <dgm:pt modelId="{E0D4A48F-2241-439A-98C8-CB189A4AB094}" type="pres">
      <dgm:prSet presAssocID="{4CF65F9D-7A94-45B3-94FF-9DCC8C132110}" presName="comp" presStyleCnt="0"/>
      <dgm:spPr/>
    </dgm:pt>
    <dgm:pt modelId="{9EBF7FC8-3994-4680-BDA1-4DD8215F37BB}" type="pres">
      <dgm:prSet presAssocID="{4CF65F9D-7A94-45B3-94FF-9DCC8C132110}" presName="box" presStyleLbl="node1" presStyleIdx="3" presStyleCnt="6" custScaleY="97349" custLinFactNeighborY="-8818"/>
      <dgm:spPr/>
    </dgm:pt>
    <dgm:pt modelId="{DCCA5179-0807-41FA-962F-99330F4A297D}" type="pres">
      <dgm:prSet presAssocID="{4CF65F9D-7A94-45B3-94FF-9DCC8C132110}" presName="img" presStyleLbl="fgImgPlace1" presStyleIdx="3" presStyleCnt="6" custLinFactNeighborX="48" custLinFactNeighborY="-17463"/>
      <dgm:spPr>
        <a:prstGeom prst="rightArrow">
          <a:avLst/>
        </a:prstGeom>
        <a:solidFill>
          <a:srgbClr val="C00000"/>
        </a:solidFill>
      </dgm:spPr>
    </dgm:pt>
    <dgm:pt modelId="{9E35465F-6444-43D1-8322-5D1CD9A2E52F}" type="pres">
      <dgm:prSet presAssocID="{4CF65F9D-7A94-45B3-94FF-9DCC8C132110}" presName="text" presStyleLbl="node1" presStyleIdx="3" presStyleCnt="6">
        <dgm:presLayoutVars>
          <dgm:bulletEnabled val="1"/>
        </dgm:presLayoutVars>
      </dgm:prSet>
      <dgm:spPr/>
    </dgm:pt>
    <dgm:pt modelId="{7DB3989A-4F5F-418A-859B-CCDC85C11B98}" type="pres">
      <dgm:prSet presAssocID="{804F9705-E501-428A-AEA9-269E11AAF3F8}" presName="spacer" presStyleCnt="0"/>
      <dgm:spPr/>
    </dgm:pt>
    <dgm:pt modelId="{76873650-2B15-4881-8719-E82391331F2B}" type="pres">
      <dgm:prSet presAssocID="{C31556DA-801D-4CE3-82C3-ADBE1BE2D8A0}" presName="comp" presStyleCnt="0"/>
      <dgm:spPr/>
    </dgm:pt>
    <dgm:pt modelId="{029C4E8B-1CEF-4FEB-B299-0B99A9C3B49B}" type="pres">
      <dgm:prSet presAssocID="{C31556DA-801D-4CE3-82C3-ADBE1BE2D8A0}" presName="box" presStyleLbl="node1" presStyleIdx="4" presStyleCnt="6" custScaleY="143568" custLinFactNeighborY="-14850"/>
      <dgm:spPr/>
    </dgm:pt>
    <dgm:pt modelId="{1D75D999-1976-4B2E-97BD-365017A3297E}" type="pres">
      <dgm:prSet presAssocID="{C31556DA-801D-4CE3-82C3-ADBE1BE2D8A0}" presName="img" presStyleLbl="fgImgPlace1" presStyleIdx="4" presStyleCnt="6" custLinFactNeighborX="-1029" custLinFactNeighborY="-40166"/>
      <dgm:spPr>
        <a:prstGeom prst="rightArrow">
          <a:avLst/>
        </a:prstGeom>
        <a:solidFill>
          <a:srgbClr val="7030A0"/>
        </a:solidFill>
      </dgm:spPr>
    </dgm:pt>
    <dgm:pt modelId="{53F51FD1-FD17-4289-A371-22B5A20F6360}" type="pres">
      <dgm:prSet presAssocID="{C31556DA-801D-4CE3-82C3-ADBE1BE2D8A0}" presName="text" presStyleLbl="node1" presStyleIdx="4" presStyleCnt="6">
        <dgm:presLayoutVars>
          <dgm:bulletEnabled val="1"/>
        </dgm:presLayoutVars>
      </dgm:prSet>
      <dgm:spPr/>
    </dgm:pt>
    <dgm:pt modelId="{06B3671C-9D7E-47F3-981B-549C49D3CBAC}" type="pres">
      <dgm:prSet presAssocID="{8BBA106F-5CDE-4265-8BC5-5C435D8748E8}" presName="spacer" presStyleCnt="0"/>
      <dgm:spPr/>
    </dgm:pt>
    <dgm:pt modelId="{0C3A5902-C7C9-4852-9261-3C685D6DF2FF}" type="pres">
      <dgm:prSet presAssocID="{4C554C9F-1975-42ED-AE20-056D7256D881}" presName="comp" presStyleCnt="0"/>
      <dgm:spPr/>
    </dgm:pt>
    <dgm:pt modelId="{92B98630-944F-45BA-90C4-16B5CDCBEF55}" type="pres">
      <dgm:prSet presAssocID="{4C554C9F-1975-42ED-AE20-056D7256D881}" presName="box" presStyleLbl="node1" presStyleIdx="5" presStyleCnt="6" custScaleY="84761" custLinFactNeighborY="-29107"/>
      <dgm:spPr/>
    </dgm:pt>
    <dgm:pt modelId="{40587E00-9D79-4B2D-98E6-00C47D1C485B}" type="pres">
      <dgm:prSet presAssocID="{4C554C9F-1975-42ED-AE20-056D7256D881}" presName="img" presStyleLbl="fgImgPlace1" presStyleIdx="5" presStyleCnt="6" custLinFactNeighborX="-3672" custLinFactNeighborY="-47274"/>
      <dgm:spPr>
        <a:blipFill rotWithShape="0">
          <a:blip xmlns:r="http://schemas.openxmlformats.org/officeDocument/2006/relationships" r:embed="rId1">
            <a:lum bright="-30000"/>
          </a:blip>
          <a:stretch>
            <a:fillRect/>
          </a:stretch>
        </a:blipFill>
        <a:ln>
          <a:noFill/>
        </a:ln>
      </dgm:spPr>
    </dgm:pt>
    <dgm:pt modelId="{B30D0792-2BA5-4B5C-918A-D04039627075}" type="pres">
      <dgm:prSet presAssocID="{4C554C9F-1975-42ED-AE20-056D7256D881}" presName="text" presStyleLbl="node1" presStyleIdx="5" presStyleCnt="6">
        <dgm:presLayoutVars>
          <dgm:bulletEnabled val="1"/>
        </dgm:presLayoutVars>
      </dgm:prSet>
      <dgm:spPr/>
    </dgm:pt>
  </dgm:ptLst>
  <dgm:cxnLst>
    <dgm:cxn modelId="{3B758E02-C5BB-4B35-9B13-5187F14FCD6C}" type="presOf" srcId="{4A255AB3-272E-4EA4-A304-9C4611BA65B5}" destId="{3E6B30CC-0A36-4327-9037-C0CE111BFB03}" srcOrd="0" destOrd="0" presId="urn:microsoft.com/office/officeart/2005/8/layout/vList4#1"/>
    <dgm:cxn modelId="{BF4FCD06-7BC4-49C4-86A1-CC949900841A}" type="presOf" srcId="{4A255AB3-272E-4EA4-A304-9C4611BA65B5}" destId="{B5021B7B-B774-4651-B267-12247B5AC8F0}" srcOrd="1" destOrd="0" presId="urn:microsoft.com/office/officeart/2005/8/layout/vList4#1"/>
    <dgm:cxn modelId="{337CEE07-5B38-468C-8E7B-87F9D34DAD8C}" type="presOf" srcId="{C31556DA-801D-4CE3-82C3-ADBE1BE2D8A0}" destId="{53F51FD1-FD17-4289-A371-22B5A20F6360}" srcOrd="1" destOrd="0" presId="urn:microsoft.com/office/officeart/2005/8/layout/vList4#1"/>
    <dgm:cxn modelId="{C2061F1C-7F9A-441A-AE12-13F2AB75B299}" type="presOf" srcId="{D1BB2376-D48F-4B37-9143-9C67E8C846EA}" destId="{370A4C99-7C7D-42A5-8FDC-51380405E0C6}" srcOrd="1" destOrd="0" presId="urn:microsoft.com/office/officeart/2005/8/layout/vList4#1"/>
    <dgm:cxn modelId="{D86B8E25-4710-4579-9971-3A957DC15D22}" type="presOf" srcId="{D1BB2376-D48F-4B37-9143-9C67E8C846EA}" destId="{4C34B125-461E-4109-834E-A83D70B1C0FB}" srcOrd="0" destOrd="0" presId="urn:microsoft.com/office/officeart/2005/8/layout/vList4#1"/>
    <dgm:cxn modelId="{88C5F75B-8459-4CDE-B4FE-6417421D90DF}" type="presOf" srcId="{4C554C9F-1975-42ED-AE20-056D7256D881}" destId="{92B98630-944F-45BA-90C4-16B5CDCBEF55}" srcOrd="0" destOrd="0" presId="urn:microsoft.com/office/officeart/2005/8/layout/vList4#1"/>
    <dgm:cxn modelId="{AF7B815E-F456-4373-833C-8152F5373C5D}" type="presOf" srcId="{3D061D76-9598-446E-BE66-CCB778B177B6}" destId="{D5AB2357-9DB5-45E6-A40E-00CD3469FB5C}" srcOrd="0" destOrd="0" presId="urn:microsoft.com/office/officeart/2005/8/layout/vList4#1"/>
    <dgm:cxn modelId="{77C39B62-0676-4841-AABD-F6C8EA624815}" type="presOf" srcId="{4CF65F9D-7A94-45B3-94FF-9DCC8C132110}" destId="{9EBF7FC8-3994-4680-BDA1-4DD8215F37BB}" srcOrd="0" destOrd="0" presId="urn:microsoft.com/office/officeart/2005/8/layout/vList4#1"/>
    <dgm:cxn modelId="{0B3A726B-8B5D-4B1B-B79E-D0DB3FFDA220}" srcId="{3D061D76-9598-446E-BE66-CCB778B177B6}" destId="{C31556DA-801D-4CE3-82C3-ADBE1BE2D8A0}" srcOrd="4" destOrd="0" parTransId="{848F3AB8-4961-4DFA-996C-9D0817816B37}" sibTransId="{8BBA106F-5CDE-4265-8BC5-5C435D8748E8}"/>
    <dgm:cxn modelId="{4B513176-746D-4784-9D71-75BE2CF9BD45}" type="presOf" srcId="{4C554C9F-1975-42ED-AE20-056D7256D881}" destId="{B30D0792-2BA5-4B5C-918A-D04039627075}" srcOrd="1" destOrd="0" presId="urn:microsoft.com/office/officeart/2005/8/layout/vList4#1"/>
    <dgm:cxn modelId="{09794796-DF5A-460A-BB1B-889A188F61C6}" srcId="{3D061D76-9598-446E-BE66-CCB778B177B6}" destId="{4CF65F9D-7A94-45B3-94FF-9DCC8C132110}" srcOrd="3" destOrd="0" parTransId="{3B64C783-BF01-4ADB-A8F6-F252F8B0D651}" sibTransId="{804F9705-E501-428A-AEA9-269E11AAF3F8}"/>
    <dgm:cxn modelId="{60738EB7-8AB5-4A81-A1A3-D3D8B2BD1CB8}" srcId="{3D061D76-9598-446E-BE66-CCB778B177B6}" destId="{19C02F77-D870-412E-91BB-66E10B4C4C0A}" srcOrd="1" destOrd="0" parTransId="{2FAD6F90-B07B-415C-A5F0-DBFBEA9D6A4B}" sibTransId="{29B99CD7-74A9-4336-9C75-0844C4B323F4}"/>
    <dgm:cxn modelId="{38A8FCB7-D4A8-400D-B632-AB96039C4D93}" srcId="{3D061D76-9598-446E-BE66-CCB778B177B6}" destId="{4C554C9F-1975-42ED-AE20-056D7256D881}" srcOrd="5" destOrd="0" parTransId="{1F8FAA28-3065-4045-9764-D5B3897857B1}" sibTransId="{FB625541-F77A-44DA-9E3F-6CD8E5F2D1C2}"/>
    <dgm:cxn modelId="{00FC35B8-9260-48C2-92A4-54BC7F520AE7}" type="presOf" srcId="{4CF65F9D-7A94-45B3-94FF-9DCC8C132110}" destId="{9E35465F-6444-43D1-8322-5D1CD9A2E52F}" srcOrd="1" destOrd="0" presId="urn:microsoft.com/office/officeart/2005/8/layout/vList4#1"/>
    <dgm:cxn modelId="{6D60CBBD-3153-4FDB-A812-D1343ED43ED3}" type="presOf" srcId="{19C02F77-D870-412E-91BB-66E10B4C4C0A}" destId="{3914F701-4AB8-4BB2-9668-0BF6550EE306}" srcOrd="0" destOrd="0" presId="urn:microsoft.com/office/officeart/2005/8/layout/vList4#1"/>
    <dgm:cxn modelId="{1770CACC-3963-41B8-B24A-4BA3290A072E}" type="presOf" srcId="{C31556DA-801D-4CE3-82C3-ADBE1BE2D8A0}" destId="{029C4E8B-1CEF-4FEB-B299-0B99A9C3B49B}" srcOrd="0" destOrd="0" presId="urn:microsoft.com/office/officeart/2005/8/layout/vList4#1"/>
    <dgm:cxn modelId="{8843EED4-58F2-43CF-9BAC-38FBB114BEA8}" type="presOf" srcId="{19C02F77-D870-412E-91BB-66E10B4C4C0A}" destId="{7B1BEE97-3873-4856-AF44-5EDF38464F81}" srcOrd="1" destOrd="0" presId="urn:microsoft.com/office/officeart/2005/8/layout/vList4#1"/>
    <dgm:cxn modelId="{DCE400DE-F85F-4876-A8B2-03A251EC13F8}" srcId="{3D061D76-9598-446E-BE66-CCB778B177B6}" destId="{4A255AB3-272E-4EA4-A304-9C4611BA65B5}" srcOrd="2" destOrd="0" parTransId="{3FC5C5CB-CFDD-4BF9-B2D3-A8F661B3141C}" sibTransId="{F90C07CE-7E0E-45DF-94E5-C16C2EF5D5F9}"/>
    <dgm:cxn modelId="{9D1167F6-706B-431D-8BD0-C1A00968F6FD}" srcId="{3D061D76-9598-446E-BE66-CCB778B177B6}" destId="{D1BB2376-D48F-4B37-9143-9C67E8C846EA}" srcOrd="0" destOrd="0" parTransId="{20D03FFC-A861-4A7D-BB41-38A71C423B0B}" sibTransId="{E451FFF4-6BB1-4EF6-B11E-D37E81AA1DA6}"/>
    <dgm:cxn modelId="{1409E2AD-FC0C-4A3B-92F7-5255836A11B6}" type="presParOf" srcId="{D5AB2357-9DB5-45E6-A40E-00CD3469FB5C}" destId="{DC7B8136-950F-4650-BAD8-2A714913DF3E}" srcOrd="0" destOrd="0" presId="urn:microsoft.com/office/officeart/2005/8/layout/vList4#1"/>
    <dgm:cxn modelId="{0CB0515A-919D-4F71-BA79-0E780E817E51}" type="presParOf" srcId="{DC7B8136-950F-4650-BAD8-2A714913DF3E}" destId="{4C34B125-461E-4109-834E-A83D70B1C0FB}" srcOrd="0" destOrd="0" presId="urn:microsoft.com/office/officeart/2005/8/layout/vList4#1"/>
    <dgm:cxn modelId="{24BAE7A8-184E-4E3F-AD8A-5B937745BA58}" type="presParOf" srcId="{DC7B8136-950F-4650-BAD8-2A714913DF3E}" destId="{0B3486AB-FD1E-4E69-B7AF-1808B3476D07}" srcOrd="1" destOrd="0" presId="urn:microsoft.com/office/officeart/2005/8/layout/vList4#1"/>
    <dgm:cxn modelId="{B280730C-D396-4291-9110-80C5BCFAF4A0}" type="presParOf" srcId="{DC7B8136-950F-4650-BAD8-2A714913DF3E}" destId="{370A4C99-7C7D-42A5-8FDC-51380405E0C6}" srcOrd="2" destOrd="0" presId="urn:microsoft.com/office/officeart/2005/8/layout/vList4#1"/>
    <dgm:cxn modelId="{0E169CEF-239E-42EF-A34C-4CE4B84C1207}" type="presParOf" srcId="{D5AB2357-9DB5-45E6-A40E-00CD3469FB5C}" destId="{13B3D7B5-3A46-4BE2-9270-2993A7D9F772}" srcOrd="1" destOrd="0" presId="urn:microsoft.com/office/officeart/2005/8/layout/vList4#1"/>
    <dgm:cxn modelId="{61CD72EB-4A07-4EB3-80EA-EFAE55F02299}" type="presParOf" srcId="{D5AB2357-9DB5-45E6-A40E-00CD3469FB5C}" destId="{269B7A0B-84FA-41C6-AC36-5D9339E51200}" srcOrd="2" destOrd="0" presId="urn:microsoft.com/office/officeart/2005/8/layout/vList4#1"/>
    <dgm:cxn modelId="{5797012B-F34D-4D4E-8933-48014ABA291C}" type="presParOf" srcId="{269B7A0B-84FA-41C6-AC36-5D9339E51200}" destId="{3914F701-4AB8-4BB2-9668-0BF6550EE306}" srcOrd="0" destOrd="0" presId="urn:microsoft.com/office/officeart/2005/8/layout/vList4#1"/>
    <dgm:cxn modelId="{0613EBB6-DBEA-44FA-B20F-D0F3D023DDEE}" type="presParOf" srcId="{269B7A0B-84FA-41C6-AC36-5D9339E51200}" destId="{63E8BFA2-F85A-4121-9563-B6A2E622AF4D}" srcOrd="1" destOrd="0" presId="urn:microsoft.com/office/officeart/2005/8/layout/vList4#1"/>
    <dgm:cxn modelId="{924FD8C7-91A1-4E56-A23E-7BB0B12F189C}" type="presParOf" srcId="{269B7A0B-84FA-41C6-AC36-5D9339E51200}" destId="{7B1BEE97-3873-4856-AF44-5EDF38464F81}" srcOrd="2" destOrd="0" presId="urn:microsoft.com/office/officeart/2005/8/layout/vList4#1"/>
    <dgm:cxn modelId="{CE8300C3-27ED-4960-8214-2285AC35E267}" type="presParOf" srcId="{D5AB2357-9DB5-45E6-A40E-00CD3469FB5C}" destId="{ED923B9A-0C0C-4FA1-A904-5B3B0AA04816}" srcOrd="3" destOrd="0" presId="urn:microsoft.com/office/officeart/2005/8/layout/vList4#1"/>
    <dgm:cxn modelId="{01E02051-54E8-4027-910F-CF5337306356}" type="presParOf" srcId="{D5AB2357-9DB5-45E6-A40E-00CD3469FB5C}" destId="{BC6A5020-9846-44F0-ADBB-6E7DE7922C6A}" srcOrd="4" destOrd="0" presId="urn:microsoft.com/office/officeart/2005/8/layout/vList4#1"/>
    <dgm:cxn modelId="{1F4B6CC6-303E-4F59-AA19-084EEF777936}" type="presParOf" srcId="{BC6A5020-9846-44F0-ADBB-6E7DE7922C6A}" destId="{3E6B30CC-0A36-4327-9037-C0CE111BFB03}" srcOrd="0" destOrd="0" presId="urn:microsoft.com/office/officeart/2005/8/layout/vList4#1"/>
    <dgm:cxn modelId="{29472F22-D48C-48EF-BB98-86579C200914}" type="presParOf" srcId="{BC6A5020-9846-44F0-ADBB-6E7DE7922C6A}" destId="{69984758-A097-4ADC-A26C-281B4A48D378}" srcOrd="1" destOrd="0" presId="urn:microsoft.com/office/officeart/2005/8/layout/vList4#1"/>
    <dgm:cxn modelId="{1AF4AA01-4598-4790-8AFD-817057D771AA}" type="presParOf" srcId="{BC6A5020-9846-44F0-ADBB-6E7DE7922C6A}" destId="{B5021B7B-B774-4651-B267-12247B5AC8F0}" srcOrd="2" destOrd="0" presId="urn:microsoft.com/office/officeart/2005/8/layout/vList4#1"/>
    <dgm:cxn modelId="{D7756F54-9737-488F-83A5-13FF860C274A}" type="presParOf" srcId="{D5AB2357-9DB5-45E6-A40E-00CD3469FB5C}" destId="{0DE4FBDF-65A4-4DEF-A370-1FBFD3B00E2E}" srcOrd="5" destOrd="0" presId="urn:microsoft.com/office/officeart/2005/8/layout/vList4#1"/>
    <dgm:cxn modelId="{731C0AAA-BBB9-4E0C-BAFB-8C164E702D11}" type="presParOf" srcId="{D5AB2357-9DB5-45E6-A40E-00CD3469FB5C}" destId="{E0D4A48F-2241-439A-98C8-CB189A4AB094}" srcOrd="6" destOrd="0" presId="urn:microsoft.com/office/officeart/2005/8/layout/vList4#1"/>
    <dgm:cxn modelId="{DB1DD091-EBFD-45B1-B83F-C06DB853B634}" type="presParOf" srcId="{E0D4A48F-2241-439A-98C8-CB189A4AB094}" destId="{9EBF7FC8-3994-4680-BDA1-4DD8215F37BB}" srcOrd="0" destOrd="0" presId="urn:microsoft.com/office/officeart/2005/8/layout/vList4#1"/>
    <dgm:cxn modelId="{A6D799E2-766E-45FF-B75F-103D63872726}" type="presParOf" srcId="{E0D4A48F-2241-439A-98C8-CB189A4AB094}" destId="{DCCA5179-0807-41FA-962F-99330F4A297D}" srcOrd="1" destOrd="0" presId="urn:microsoft.com/office/officeart/2005/8/layout/vList4#1"/>
    <dgm:cxn modelId="{91FC2888-1CF6-485C-8BD9-7AF14AAE4614}" type="presParOf" srcId="{E0D4A48F-2241-439A-98C8-CB189A4AB094}" destId="{9E35465F-6444-43D1-8322-5D1CD9A2E52F}" srcOrd="2" destOrd="0" presId="urn:microsoft.com/office/officeart/2005/8/layout/vList4#1"/>
    <dgm:cxn modelId="{8FC403FA-B068-40A0-84EB-233129D3C126}" type="presParOf" srcId="{D5AB2357-9DB5-45E6-A40E-00CD3469FB5C}" destId="{7DB3989A-4F5F-418A-859B-CCDC85C11B98}" srcOrd="7" destOrd="0" presId="urn:microsoft.com/office/officeart/2005/8/layout/vList4#1"/>
    <dgm:cxn modelId="{DEBE5E45-D0A0-4AFF-8A99-68149420CF79}" type="presParOf" srcId="{D5AB2357-9DB5-45E6-A40E-00CD3469FB5C}" destId="{76873650-2B15-4881-8719-E82391331F2B}" srcOrd="8" destOrd="0" presId="urn:microsoft.com/office/officeart/2005/8/layout/vList4#1"/>
    <dgm:cxn modelId="{16261761-9336-4575-91F3-332D58CFF537}" type="presParOf" srcId="{76873650-2B15-4881-8719-E82391331F2B}" destId="{029C4E8B-1CEF-4FEB-B299-0B99A9C3B49B}" srcOrd="0" destOrd="0" presId="urn:microsoft.com/office/officeart/2005/8/layout/vList4#1"/>
    <dgm:cxn modelId="{47F126C1-967D-4012-A8C2-9647635DB36B}" type="presParOf" srcId="{76873650-2B15-4881-8719-E82391331F2B}" destId="{1D75D999-1976-4B2E-97BD-365017A3297E}" srcOrd="1" destOrd="0" presId="urn:microsoft.com/office/officeart/2005/8/layout/vList4#1"/>
    <dgm:cxn modelId="{BB510F64-2547-4037-B257-3D9D49341C66}" type="presParOf" srcId="{76873650-2B15-4881-8719-E82391331F2B}" destId="{53F51FD1-FD17-4289-A371-22B5A20F6360}" srcOrd="2" destOrd="0" presId="urn:microsoft.com/office/officeart/2005/8/layout/vList4#1"/>
    <dgm:cxn modelId="{F6A6D298-63DB-4EEC-B1B1-C36774420F57}" type="presParOf" srcId="{D5AB2357-9DB5-45E6-A40E-00CD3469FB5C}" destId="{06B3671C-9D7E-47F3-981B-549C49D3CBAC}" srcOrd="9" destOrd="0" presId="urn:microsoft.com/office/officeart/2005/8/layout/vList4#1"/>
    <dgm:cxn modelId="{FE8B5032-4765-4375-89D3-BB16CAFA2715}" type="presParOf" srcId="{D5AB2357-9DB5-45E6-A40E-00CD3469FB5C}" destId="{0C3A5902-C7C9-4852-9261-3C685D6DF2FF}" srcOrd="10" destOrd="0" presId="urn:microsoft.com/office/officeart/2005/8/layout/vList4#1"/>
    <dgm:cxn modelId="{784C148C-B617-419E-9CB4-BC25FCA8F5DC}" type="presParOf" srcId="{0C3A5902-C7C9-4852-9261-3C685D6DF2FF}" destId="{92B98630-944F-45BA-90C4-16B5CDCBEF55}" srcOrd="0" destOrd="0" presId="urn:microsoft.com/office/officeart/2005/8/layout/vList4#1"/>
    <dgm:cxn modelId="{C89EF9AC-F0CF-4A9D-9E96-53A1CB6984C8}" type="presParOf" srcId="{0C3A5902-C7C9-4852-9261-3C685D6DF2FF}" destId="{40587E00-9D79-4B2D-98E6-00C47D1C485B}" srcOrd="1" destOrd="0" presId="urn:microsoft.com/office/officeart/2005/8/layout/vList4#1"/>
    <dgm:cxn modelId="{A4F3212B-98B3-48B1-88D0-E967562422BF}" type="presParOf" srcId="{0C3A5902-C7C9-4852-9261-3C685D6DF2FF}" destId="{B30D0792-2BA5-4B5C-918A-D04039627075}" srcOrd="2" destOrd="0" presId="urn:microsoft.com/office/officeart/2005/8/layout/vList4#1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CCADA0-8E28-4A40-87F4-6AD3474E2CC8}" type="doc">
      <dgm:prSet loTypeId="urn:microsoft.com/office/officeart/2005/8/layout/chevron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656E3BA-8277-4BC1-BD8B-86755F269F6E}">
      <dgm:prSet phldrT="[Текст]"/>
      <dgm:spPr/>
      <dgm:t>
        <a:bodyPr lIns="0" tIns="0" rIns="0" bIns="0"/>
        <a:lstStyle/>
        <a:p>
          <a:endParaRPr lang="ru-RU" dirty="0"/>
        </a:p>
      </dgm:t>
    </dgm:pt>
    <dgm:pt modelId="{825EA260-472E-4D78-B1AC-793BCE3952AE}" type="parTrans" cxnId="{AC10DFCC-0135-44A6-8E5C-6C10F4F9468D}">
      <dgm:prSet/>
      <dgm:spPr/>
      <dgm:t>
        <a:bodyPr/>
        <a:lstStyle/>
        <a:p>
          <a:endParaRPr lang="ru-RU"/>
        </a:p>
      </dgm:t>
    </dgm:pt>
    <dgm:pt modelId="{94E6FFE5-5C9F-469B-A9CF-EB9A13D075B5}" type="sibTrans" cxnId="{AC10DFCC-0135-44A6-8E5C-6C10F4F9468D}">
      <dgm:prSet/>
      <dgm:spPr/>
      <dgm:t>
        <a:bodyPr/>
        <a:lstStyle/>
        <a:p>
          <a:endParaRPr lang="ru-RU"/>
        </a:p>
      </dgm:t>
    </dgm:pt>
    <dgm:pt modelId="{92CF2629-CB35-4DE9-B293-AB1975661A98}">
      <dgm:prSet phldrT="[Текст]" custT="1"/>
      <dgm:spPr/>
      <dgm:t>
        <a:bodyPr/>
        <a:lstStyle/>
        <a:p>
          <a:pPr algn="l"/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стартовых грантов начинающим предпринимателям Мурманской области</a:t>
          </a:r>
        </a:p>
      </dgm:t>
    </dgm:pt>
    <dgm:pt modelId="{E76FBA20-39A0-4A2C-B550-86D3C33BBE21}" type="parTrans" cxnId="{717E7CE7-2D2C-4551-B447-A4461EAE94C2}">
      <dgm:prSet/>
      <dgm:spPr/>
      <dgm:t>
        <a:bodyPr/>
        <a:lstStyle/>
        <a:p>
          <a:endParaRPr lang="ru-RU"/>
        </a:p>
      </dgm:t>
    </dgm:pt>
    <dgm:pt modelId="{79B15CE0-55C1-430E-9AE5-71D7A667CFC1}" type="sibTrans" cxnId="{717E7CE7-2D2C-4551-B447-A4461EAE94C2}">
      <dgm:prSet/>
      <dgm:spPr/>
      <dgm:t>
        <a:bodyPr/>
        <a:lstStyle/>
        <a:p>
          <a:endParaRPr lang="ru-RU"/>
        </a:p>
      </dgm:t>
    </dgm:pt>
    <dgm:pt modelId="{F84D0BAF-3E36-492F-951D-DA427475207E}">
      <dgm:prSet phldrT="[Текст]"/>
      <dgm:spPr/>
      <dgm:t>
        <a:bodyPr/>
        <a:lstStyle/>
        <a:p>
          <a:endParaRPr lang="ru-RU" dirty="0"/>
        </a:p>
      </dgm:t>
    </dgm:pt>
    <dgm:pt modelId="{7D2DA6B0-F6B4-4361-80FF-333903F858F2}" type="parTrans" cxnId="{AF933D4A-7011-4989-820C-47BD85E9B1E5}">
      <dgm:prSet/>
      <dgm:spPr/>
      <dgm:t>
        <a:bodyPr/>
        <a:lstStyle/>
        <a:p>
          <a:endParaRPr lang="ru-RU"/>
        </a:p>
      </dgm:t>
    </dgm:pt>
    <dgm:pt modelId="{E4B45F12-EFB4-496C-B4BA-6EFD3009ED07}" type="sibTrans" cxnId="{AF933D4A-7011-4989-820C-47BD85E9B1E5}">
      <dgm:prSet/>
      <dgm:spPr/>
      <dgm:t>
        <a:bodyPr/>
        <a:lstStyle/>
        <a:p>
          <a:endParaRPr lang="ru-RU"/>
        </a:p>
      </dgm:t>
    </dgm:pt>
    <dgm:pt modelId="{F07F0FC0-3A54-4976-8870-D46AA686AFFD}">
      <dgm:prSet phldrT="[Текст]" custT="1"/>
      <dgm:spPr/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льготных микрозаймов (гарантий) субъектам малого и среднего предпринимательства </a:t>
          </a:r>
        </a:p>
      </dgm:t>
    </dgm:pt>
    <dgm:pt modelId="{590C7409-C828-42AD-90BD-A0EEA902DDE0}" type="parTrans" cxnId="{A49495E0-2965-4138-A019-75E1ADA1B078}">
      <dgm:prSet/>
      <dgm:spPr/>
      <dgm:t>
        <a:bodyPr/>
        <a:lstStyle/>
        <a:p>
          <a:endParaRPr lang="ru-RU"/>
        </a:p>
      </dgm:t>
    </dgm:pt>
    <dgm:pt modelId="{056517CA-BE08-4AA6-BCEB-449192E5DF28}" type="sibTrans" cxnId="{A49495E0-2965-4138-A019-75E1ADA1B078}">
      <dgm:prSet/>
      <dgm:spPr/>
      <dgm:t>
        <a:bodyPr/>
        <a:lstStyle/>
        <a:p>
          <a:endParaRPr lang="ru-RU"/>
        </a:p>
      </dgm:t>
    </dgm:pt>
    <dgm:pt modelId="{5E9D3CD5-A883-4C1E-B637-020F40AC4C31}">
      <dgm:prSet phldrT="[Текст]" custT="1"/>
      <dgm:spPr/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финансовой поддержки субъектам малого и среднего предпринимательства, осуществляющим деятельность, направленную на решение социальных проблем</a:t>
          </a:r>
        </a:p>
      </dgm:t>
    </dgm:pt>
    <dgm:pt modelId="{8BE37CC6-38BD-4F6A-8EBA-3A17E1D9CD74}" type="parTrans" cxnId="{0AB3AEAF-E1BF-430F-B004-E9DF9F288B05}">
      <dgm:prSet/>
      <dgm:spPr/>
      <dgm:t>
        <a:bodyPr/>
        <a:lstStyle/>
        <a:p>
          <a:endParaRPr lang="ru-RU"/>
        </a:p>
      </dgm:t>
    </dgm:pt>
    <dgm:pt modelId="{04C64DC7-8887-47AE-BFD1-36D48D604B88}" type="sibTrans" cxnId="{0AB3AEAF-E1BF-430F-B004-E9DF9F288B05}">
      <dgm:prSet/>
      <dgm:spPr/>
      <dgm:t>
        <a:bodyPr/>
        <a:lstStyle/>
        <a:p>
          <a:endParaRPr lang="ru-RU"/>
        </a:p>
      </dgm:t>
    </dgm:pt>
    <dgm:pt modelId="{2CCF8BED-5273-49E5-8598-116191403B9E}">
      <dgm:prSet phldrT="[Текст]"/>
      <dgm:spPr/>
      <dgm:t>
        <a:bodyPr/>
        <a:lstStyle/>
        <a:p>
          <a:endParaRPr lang="ru-RU" dirty="0"/>
        </a:p>
      </dgm:t>
    </dgm:pt>
    <dgm:pt modelId="{CB833A58-F367-46CF-9116-702024AD7A7E}" type="parTrans" cxnId="{D1C5374E-6D67-4F69-9D20-DFC6D4918357}">
      <dgm:prSet/>
      <dgm:spPr/>
      <dgm:t>
        <a:bodyPr/>
        <a:lstStyle/>
        <a:p>
          <a:endParaRPr lang="ru-RU"/>
        </a:p>
      </dgm:t>
    </dgm:pt>
    <dgm:pt modelId="{264EEBBB-689A-4D23-9C76-A08E282D6583}" type="sibTrans" cxnId="{D1C5374E-6D67-4F69-9D20-DFC6D4918357}">
      <dgm:prSet/>
      <dgm:spPr/>
      <dgm:t>
        <a:bodyPr/>
        <a:lstStyle/>
        <a:p>
          <a:endParaRPr lang="ru-RU"/>
        </a:p>
      </dgm:t>
    </dgm:pt>
    <dgm:pt modelId="{5ABFBAE3-D6C9-4F0A-A839-F374C9639A6C}">
      <dgm:prSet custT="1"/>
      <dgm:spPr/>
      <dgm:t>
        <a:bodyPr/>
        <a:lstStyle/>
        <a:p>
          <a:r>
            <a:rPr lang="ru-RU" sz="1500" dirty="0">
              <a:latin typeface="Times New Roman" pitchFamily="18" charset="0"/>
              <a:cs typeface="Times New Roman" pitchFamily="18" charset="0"/>
            </a:rPr>
            <a:t>Выдача лицензий на розничную продажу алкогольной продукции (в том числе при оказании услуг общественного питания), лицензирование заготовки, хранения, переработки и реализации лома черных металлов, цветных металлов</a:t>
          </a:r>
        </a:p>
      </dgm:t>
    </dgm:pt>
    <dgm:pt modelId="{BB61948C-632A-4964-B575-41BF58E74B6B}" type="parTrans" cxnId="{27E20EC9-CF7D-4F4B-8C99-9A0F5A58E414}">
      <dgm:prSet/>
      <dgm:spPr/>
      <dgm:t>
        <a:bodyPr/>
        <a:lstStyle/>
        <a:p>
          <a:endParaRPr lang="ru-RU"/>
        </a:p>
      </dgm:t>
    </dgm:pt>
    <dgm:pt modelId="{6B2E240A-DC86-4602-91FB-4363274FB160}" type="sibTrans" cxnId="{27E20EC9-CF7D-4F4B-8C99-9A0F5A58E414}">
      <dgm:prSet/>
      <dgm:spPr/>
      <dgm:t>
        <a:bodyPr/>
        <a:lstStyle/>
        <a:p>
          <a:endParaRPr lang="ru-RU"/>
        </a:p>
      </dgm:t>
    </dgm:pt>
    <dgm:pt modelId="{6D4AF748-D9FD-4D09-8854-98DDB4A5F499}">
      <dgm:prSet phldrT="[Текст]"/>
      <dgm:spPr/>
      <dgm:t>
        <a:bodyPr/>
        <a:lstStyle/>
        <a:p>
          <a:endParaRPr lang="ru-RU" dirty="0"/>
        </a:p>
      </dgm:t>
    </dgm:pt>
    <dgm:pt modelId="{74BC7698-9506-4E89-AD66-C8A25886009E}" type="sibTrans" cxnId="{69DFB771-B965-4F16-B298-0B5E54C99706}">
      <dgm:prSet/>
      <dgm:spPr/>
      <dgm:t>
        <a:bodyPr/>
        <a:lstStyle/>
        <a:p>
          <a:endParaRPr lang="ru-RU"/>
        </a:p>
      </dgm:t>
    </dgm:pt>
    <dgm:pt modelId="{84FE7909-3F40-4590-88DF-BC73E6204F19}" type="parTrans" cxnId="{69DFB771-B965-4F16-B298-0B5E54C99706}">
      <dgm:prSet/>
      <dgm:spPr/>
      <dgm:t>
        <a:bodyPr/>
        <a:lstStyle/>
        <a:p>
          <a:endParaRPr lang="ru-RU"/>
        </a:p>
      </dgm:t>
    </dgm:pt>
    <dgm:pt modelId="{ECE16EBC-5CC5-4A32-BEE9-4BCA7B3709C5}">
      <dgm:prSet phldrT="[Текст]"/>
      <dgm:spPr/>
      <dgm:t>
        <a:bodyPr/>
        <a:lstStyle/>
        <a:p>
          <a:endParaRPr lang="ru-RU" dirty="0"/>
        </a:p>
      </dgm:t>
    </dgm:pt>
    <dgm:pt modelId="{77B83ADC-3E08-472E-B46E-2C518875FF1E}" type="parTrans" cxnId="{CDA18374-5D4D-4FD6-898D-BB9E93C8C4FB}">
      <dgm:prSet/>
      <dgm:spPr/>
      <dgm:t>
        <a:bodyPr/>
        <a:lstStyle/>
        <a:p>
          <a:endParaRPr lang="ru-RU"/>
        </a:p>
      </dgm:t>
    </dgm:pt>
    <dgm:pt modelId="{46C45E14-A242-4EB8-A611-57B8FE7E65A2}" type="sibTrans" cxnId="{CDA18374-5D4D-4FD6-898D-BB9E93C8C4FB}">
      <dgm:prSet/>
      <dgm:spPr/>
      <dgm:t>
        <a:bodyPr/>
        <a:lstStyle/>
        <a:p>
          <a:endParaRPr lang="ru-RU"/>
        </a:p>
      </dgm:t>
    </dgm:pt>
    <dgm:pt modelId="{1CD302A7-75BA-4D05-B790-6E8727C86A3F}">
      <dgm:prSet custT="1"/>
      <dgm:spPr/>
      <dgm:t>
        <a:bodyPr/>
        <a:lstStyle/>
        <a:p>
          <a:pPr marL="88900" marR="0" indent="-8890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 Предоставление финансовой поддержки субъектам малого и среднего предпринимательства на возмещение затрат, связанных с кредитно-лизинговыми обязательствами</a:t>
          </a:r>
        </a:p>
      </dgm:t>
    </dgm:pt>
    <dgm:pt modelId="{5213000C-43EC-4EAA-9E58-38CD87172E0C}" type="parTrans" cxnId="{8039BCE8-4057-4BFA-8340-8F5074C107CD}">
      <dgm:prSet/>
      <dgm:spPr/>
      <dgm:t>
        <a:bodyPr/>
        <a:lstStyle/>
        <a:p>
          <a:endParaRPr lang="ru-RU"/>
        </a:p>
      </dgm:t>
    </dgm:pt>
    <dgm:pt modelId="{2745938E-63CC-4B05-A22D-F4C8887EE4B9}" type="sibTrans" cxnId="{8039BCE8-4057-4BFA-8340-8F5074C107CD}">
      <dgm:prSet/>
      <dgm:spPr/>
      <dgm:t>
        <a:bodyPr/>
        <a:lstStyle/>
        <a:p>
          <a:endParaRPr lang="ru-RU"/>
        </a:p>
      </dgm:t>
    </dgm:pt>
    <dgm:pt modelId="{AAB7DE6F-83D9-4A95-93A1-FE627AA2CB48}">
      <dgm:prSet phldrT="[Текст]"/>
      <dgm:spPr/>
      <dgm:t>
        <a:bodyPr/>
        <a:lstStyle/>
        <a:p>
          <a:endParaRPr lang="ru-RU" dirty="0"/>
        </a:p>
      </dgm:t>
    </dgm:pt>
    <dgm:pt modelId="{EDADB960-6277-448F-A117-BA605A61868E}" type="parTrans" cxnId="{70BBD0CE-9DB4-46F7-9DC2-C4DC25EB7F54}">
      <dgm:prSet/>
      <dgm:spPr/>
      <dgm:t>
        <a:bodyPr/>
        <a:lstStyle/>
        <a:p>
          <a:endParaRPr lang="ru-RU"/>
        </a:p>
      </dgm:t>
    </dgm:pt>
    <dgm:pt modelId="{73617448-F543-4C9F-9A9C-DC95A4965902}" type="sibTrans" cxnId="{70BBD0CE-9DB4-46F7-9DC2-C4DC25EB7F54}">
      <dgm:prSet/>
      <dgm:spPr/>
      <dgm:t>
        <a:bodyPr/>
        <a:lstStyle/>
        <a:p>
          <a:endParaRPr lang="ru-RU"/>
        </a:p>
      </dgm:t>
    </dgm:pt>
    <dgm:pt modelId="{7617C14E-976E-48AE-B1AC-598E50338CB2}">
      <dgm:prSet custT="1"/>
      <dgm:spPr/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финансовой поддержки в виде грантов в форме субсидий начинающим и действующим инновационным компаниям</a:t>
          </a:r>
        </a:p>
      </dgm:t>
    </dgm:pt>
    <dgm:pt modelId="{D65D6BEB-0C0A-4301-9826-08569359B8CE}" type="parTrans" cxnId="{947F3214-2C0D-4378-8EEE-7298685E7A78}">
      <dgm:prSet/>
      <dgm:spPr/>
      <dgm:t>
        <a:bodyPr/>
        <a:lstStyle/>
        <a:p>
          <a:endParaRPr lang="ru-RU"/>
        </a:p>
      </dgm:t>
    </dgm:pt>
    <dgm:pt modelId="{D4D5542F-E6D0-497B-91E6-5D43C9C99287}" type="sibTrans" cxnId="{947F3214-2C0D-4378-8EEE-7298685E7A78}">
      <dgm:prSet/>
      <dgm:spPr/>
      <dgm:t>
        <a:bodyPr/>
        <a:lstStyle/>
        <a:p>
          <a:endParaRPr lang="ru-RU"/>
        </a:p>
      </dgm:t>
    </dgm:pt>
    <dgm:pt modelId="{483002B7-35A5-4888-A16D-24764DC57A93}" type="pres">
      <dgm:prSet presAssocID="{EFCCADA0-8E28-4A40-87F4-6AD3474E2CC8}" presName="linearFlow" presStyleCnt="0">
        <dgm:presLayoutVars>
          <dgm:dir/>
          <dgm:animLvl val="lvl"/>
          <dgm:resizeHandles val="exact"/>
        </dgm:presLayoutVars>
      </dgm:prSet>
      <dgm:spPr/>
    </dgm:pt>
    <dgm:pt modelId="{FB5305BA-1801-488B-9079-5E05226CBD65}" type="pres">
      <dgm:prSet presAssocID="{A656E3BA-8277-4BC1-BD8B-86755F269F6E}" presName="composite" presStyleCnt="0"/>
      <dgm:spPr/>
    </dgm:pt>
    <dgm:pt modelId="{E0234A21-6767-419A-AEE4-E8257D6F7392}" type="pres">
      <dgm:prSet presAssocID="{A656E3BA-8277-4BC1-BD8B-86755F269F6E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5E055ADD-13C2-469E-975E-0BCF4250CAC2}" type="pres">
      <dgm:prSet presAssocID="{A656E3BA-8277-4BC1-BD8B-86755F269F6E}" presName="descendantText" presStyleLbl="alignAcc1" presStyleIdx="0" presStyleCnt="6">
        <dgm:presLayoutVars>
          <dgm:bulletEnabled val="1"/>
        </dgm:presLayoutVars>
      </dgm:prSet>
      <dgm:spPr/>
    </dgm:pt>
    <dgm:pt modelId="{C4492F50-C530-4B54-9752-0BE6E2C7D7E7}" type="pres">
      <dgm:prSet presAssocID="{94E6FFE5-5C9F-469B-A9CF-EB9A13D075B5}" presName="sp" presStyleCnt="0"/>
      <dgm:spPr/>
    </dgm:pt>
    <dgm:pt modelId="{638D741D-35C9-4417-835D-2058C63DC7B1}" type="pres">
      <dgm:prSet presAssocID="{F84D0BAF-3E36-492F-951D-DA427475207E}" presName="composite" presStyleCnt="0"/>
      <dgm:spPr/>
    </dgm:pt>
    <dgm:pt modelId="{F20CAAD4-4F0A-4A6E-B746-7D681C8D1F1A}" type="pres">
      <dgm:prSet presAssocID="{F84D0BAF-3E36-492F-951D-DA427475207E}" presName="parentText" presStyleLbl="alignNode1" presStyleIdx="1" presStyleCnt="6" custScaleY="112117" custLinFactNeighborX="-9981" custLinFactNeighborY="-16899">
        <dgm:presLayoutVars>
          <dgm:chMax val="1"/>
          <dgm:bulletEnabled val="1"/>
        </dgm:presLayoutVars>
      </dgm:prSet>
      <dgm:spPr/>
    </dgm:pt>
    <dgm:pt modelId="{B59BC7E8-7A73-44C6-8001-464D7FB69F23}" type="pres">
      <dgm:prSet presAssocID="{F84D0BAF-3E36-492F-951D-DA427475207E}" presName="descendantText" presStyleLbl="alignAcc1" presStyleIdx="1" presStyleCnt="6" custScaleY="118900" custLinFactNeighborX="-28" custLinFactNeighborY="-25869">
        <dgm:presLayoutVars>
          <dgm:bulletEnabled val="1"/>
        </dgm:presLayoutVars>
      </dgm:prSet>
      <dgm:spPr/>
    </dgm:pt>
    <dgm:pt modelId="{E2B065A5-87B9-456C-AA73-C323243A9D41}" type="pres">
      <dgm:prSet presAssocID="{E4B45F12-EFB4-496C-B4BA-6EFD3009ED07}" presName="sp" presStyleCnt="0"/>
      <dgm:spPr/>
    </dgm:pt>
    <dgm:pt modelId="{01D3FA69-469C-4EB4-AFFC-D064B8628B68}" type="pres">
      <dgm:prSet presAssocID="{6D4AF748-D9FD-4D09-8854-98DDB4A5F499}" presName="composite" presStyleCnt="0"/>
      <dgm:spPr/>
    </dgm:pt>
    <dgm:pt modelId="{2B215A35-A072-46F6-A240-F5947816CE75}" type="pres">
      <dgm:prSet presAssocID="{6D4AF748-D9FD-4D09-8854-98DDB4A5F499}" presName="parentText" presStyleLbl="alignNode1" presStyleIdx="2" presStyleCnt="6" custScaleY="114543" custLinFactNeighborX="0" custLinFactNeighborY="-32859">
        <dgm:presLayoutVars>
          <dgm:chMax val="1"/>
          <dgm:bulletEnabled val="1"/>
        </dgm:presLayoutVars>
      </dgm:prSet>
      <dgm:spPr/>
    </dgm:pt>
    <dgm:pt modelId="{7B160711-2FB9-4BB6-9998-B46499891F4F}" type="pres">
      <dgm:prSet presAssocID="{6D4AF748-D9FD-4D09-8854-98DDB4A5F499}" presName="descendantText" presStyleLbl="alignAcc1" presStyleIdx="2" presStyleCnt="6" custScaleY="125755" custLinFactNeighborX="-28" custLinFactNeighborY="-46287">
        <dgm:presLayoutVars>
          <dgm:bulletEnabled val="1"/>
        </dgm:presLayoutVars>
      </dgm:prSet>
      <dgm:spPr/>
    </dgm:pt>
    <dgm:pt modelId="{4302C296-317C-4411-A0F3-D2E90DE3994A}" type="pres">
      <dgm:prSet presAssocID="{74BC7698-9506-4E89-AD66-C8A25886009E}" presName="sp" presStyleCnt="0"/>
      <dgm:spPr/>
    </dgm:pt>
    <dgm:pt modelId="{0E1318A1-28A2-4DE4-8120-DC9EBDE4859F}" type="pres">
      <dgm:prSet presAssocID="{AAB7DE6F-83D9-4A95-93A1-FE627AA2CB48}" presName="composite" presStyleCnt="0"/>
      <dgm:spPr/>
    </dgm:pt>
    <dgm:pt modelId="{2565D4A0-05CF-47B9-8FFB-BE6545B6B354}" type="pres">
      <dgm:prSet presAssocID="{AAB7DE6F-83D9-4A95-93A1-FE627AA2CB48}" presName="parentText" presStyleLbl="alignNode1" presStyleIdx="3" presStyleCnt="6" custLinFactNeighborY="-43650">
        <dgm:presLayoutVars>
          <dgm:chMax val="1"/>
          <dgm:bulletEnabled val="1"/>
        </dgm:presLayoutVars>
      </dgm:prSet>
      <dgm:spPr/>
    </dgm:pt>
    <dgm:pt modelId="{F9ACA589-A21B-4ACE-9203-01D2D34AF033}" type="pres">
      <dgm:prSet presAssocID="{AAB7DE6F-83D9-4A95-93A1-FE627AA2CB48}" presName="descendantText" presStyleLbl="alignAcc1" presStyleIdx="3" presStyleCnt="6" custLinFactNeighborX="-220" custLinFactNeighborY="-67153">
        <dgm:presLayoutVars>
          <dgm:bulletEnabled val="1"/>
        </dgm:presLayoutVars>
      </dgm:prSet>
      <dgm:spPr/>
    </dgm:pt>
    <dgm:pt modelId="{17BD83B1-33FA-4F2C-A2EE-DD6DED472389}" type="pres">
      <dgm:prSet presAssocID="{73617448-F543-4C9F-9A9C-DC95A4965902}" presName="sp" presStyleCnt="0"/>
      <dgm:spPr/>
    </dgm:pt>
    <dgm:pt modelId="{1595E91A-153C-42D0-8EC1-E972BAB2B7E1}" type="pres">
      <dgm:prSet presAssocID="{ECE16EBC-5CC5-4A32-BEE9-4BCA7B3709C5}" presName="composite" presStyleCnt="0"/>
      <dgm:spPr/>
    </dgm:pt>
    <dgm:pt modelId="{35BFFDCE-35CB-4225-8C10-28AD05C0EE97}" type="pres">
      <dgm:prSet presAssocID="{ECE16EBC-5CC5-4A32-BEE9-4BCA7B3709C5}" presName="parentText" presStyleLbl="alignNode1" presStyleIdx="4" presStyleCnt="6" custLinFactNeighborX="0" custLinFactNeighborY="-58303">
        <dgm:presLayoutVars>
          <dgm:chMax val="1"/>
          <dgm:bulletEnabled val="1"/>
        </dgm:presLayoutVars>
      </dgm:prSet>
      <dgm:spPr/>
    </dgm:pt>
    <dgm:pt modelId="{2157C323-C4C1-4D59-B094-B64519866AA7}" type="pres">
      <dgm:prSet presAssocID="{ECE16EBC-5CC5-4A32-BEE9-4BCA7B3709C5}" presName="descendantText" presStyleLbl="alignAcc1" presStyleIdx="4" presStyleCnt="6" custScaleY="114657" custLinFactNeighborX="-52" custLinFactNeighborY="-82660">
        <dgm:presLayoutVars>
          <dgm:bulletEnabled val="1"/>
        </dgm:presLayoutVars>
      </dgm:prSet>
      <dgm:spPr/>
    </dgm:pt>
    <dgm:pt modelId="{F2260A57-AEE1-4EB3-957D-84AE7E67A283}" type="pres">
      <dgm:prSet presAssocID="{46C45E14-A242-4EB8-A611-57B8FE7E65A2}" presName="sp" presStyleCnt="0"/>
      <dgm:spPr/>
    </dgm:pt>
    <dgm:pt modelId="{1253AC5D-9330-4C96-9A7D-1AA625946D8A}" type="pres">
      <dgm:prSet presAssocID="{2CCF8BED-5273-49E5-8598-116191403B9E}" presName="composite" presStyleCnt="0"/>
      <dgm:spPr/>
    </dgm:pt>
    <dgm:pt modelId="{BA164D76-0049-4929-A2ED-68820D5F7CA2}" type="pres">
      <dgm:prSet presAssocID="{2CCF8BED-5273-49E5-8598-116191403B9E}" presName="parentText" presStyleLbl="alignNode1" presStyleIdx="5" presStyleCnt="6" custScaleY="113290" custLinFactNeighborX="0" custLinFactNeighborY="-61823">
        <dgm:presLayoutVars>
          <dgm:chMax val="1"/>
          <dgm:bulletEnabled val="1"/>
        </dgm:presLayoutVars>
      </dgm:prSet>
      <dgm:spPr/>
    </dgm:pt>
    <dgm:pt modelId="{F18B8271-D41B-46E0-B4C5-31320F145E02}" type="pres">
      <dgm:prSet presAssocID="{2CCF8BED-5273-49E5-8598-116191403B9E}" presName="descendantText" presStyleLbl="alignAcc1" presStyleIdx="5" presStyleCnt="6" custScaleY="143952" custLinFactNeighborX="679" custLinFactNeighborY="-88470">
        <dgm:presLayoutVars>
          <dgm:bulletEnabled val="1"/>
        </dgm:presLayoutVars>
      </dgm:prSet>
      <dgm:spPr/>
    </dgm:pt>
  </dgm:ptLst>
  <dgm:cxnLst>
    <dgm:cxn modelId="{947F3214-2C0D-4378-8EEE-7298685E7A78}" srcId="{AAB7DE6F-83D9-4A95-93A1-FE627AA2CB48}" destId="{7617C14E-976E-48AE-B1AC-598E50338CB2}" srcOrd="0" destOrd="0" parTransId="{D65D6BEB-0C0A-4301-9826-08569359B8CE}" sibTransId="{D4D5542F-E6D0-497B-91E6-5D43C9C99287}"/>
    <dgm:cxn modelId="{B60FDB15-A517-43FA-8B3D-5AC7D4C556CF}" type="presOf" srcId="{F07F0FC0-3A54-4976-8870-D46AA686AFFD}" destId="{B59BC7E8-7A73-44C6-8001-464D7FB69F23}" srcOrd="0" destOrd="0" presId="urn:microsoft.com/office/officeart/2005/8/layout/chevron2"/>
    <dgm:cxn modelId="{8B26405C-E3EB-4B39-B638-259CD7D255F4}" type="presOf" srcId="{F84D0BAF-3E36-492F-951D-DA427475207E}" destId="{F20CAAD4-4F0A-4A6E-B746-7D681C8D1F1A}" srcOrd="0" destOrd="0" presId="urn:microsoft.com/office/officeart/2005/8/layout/chevron2"/>
    <dgm:cxn modelId="{AF933D4A-7011-4989-820C-47BD85E9B1E5}" srcId="{EFCCADA0-8E28-4A40-87F4-6AD3474E2CC8}" destId="{F84D0BAF-3E36-492F-951D-DA427475207E}" srcOrd="1" destOrd="0" parTransId="{7D2DA6B0-F6B4-4361-80FF-333903F858F2}" sibTransId="{E4B45F12-EFB4-496C-B4BA-6EFD3009ED07}"/>
    <dgm:cxn modelId="{D1C5374E-6D67-4F69-9D20-DFC6D4918357}" srcId="{EFCCADA0-8E28-4A40-87F4-6AD3474E2CC8}" destId="{2CCF8BED-5273-49E5-8598-116191403B9E}" srcOrd="5" destOrd="0" parTransId="{CB833A58-F367-46CF-9116-702024AD7A7E}" sibTransId="{264EEBBB-689A-4D23-9C76-A08E282D6583}"/>
    <dgm:cxn modelId="{69DFB771-B965-4F16-B298-0B5E54C99706}" srcId="{EFCCADA0-8E28-4A40-87F4-6AD3474E2CC8}" destId="{6D4AF748-D9FD-4D09-8854-98DDB4A5F499}" srcOrd="2" destOrd="0" parTransId="{84FE7909-3F40-4590-88DF-BC73E6204F19}" sibTransId="{74BC7698-9506-4E89-AD66-C8A25886009E}"/>
    <dgm:cxn modelId="{09DA1A72-BA3D-4ADA-95B9-5980FA43968F}" type="presOf" srcId="{1CD302A7-75BA-4D05-B790-6E8727C86A3F}" destId="{2157C323-C4C1-4D59-B094-B64519866AA7}" srcOrd="0" destOrd="0" presId="urn:microsoft.com/office/officeart/2005/8/layout/chevron2"/>
    <dgm:cxn modelId="{CDA18374-5D4D-4FD6-898D-BB9E93C8C4FB}" srcId="{EFCCADA0-8E28-4A40-87F4-6AD3474E2CC8}" destId="{ECE16EBC-5CC5-4A32-BEE9-4BCA7B3709C5}" srcOrd="4" destOrd="0" parTransId="{77B83ADC-3E08-472E-B46E-2C518875FF1E}" sibTransId="{46C45E14-A242-4EB8-A611-57B8FE7E65A2}"/>
    <dgm:cxn modelId="{D1666056-302E-4149-8135-79DB852A22E2}" type="presOf" srcId="{5ABFBAE3-D6C9-4F0A-A839-F374C9639A6C}" destId="{F18B8271-D41B-46E0-B4C5-31320F145E02}" srcOrd="0" destOrd="0" presId="urn:microsoft.com/office/officeart/2005/8/layout/chevron2"/>
    <dgm:cxn modelId="{7BD4747C-D602-40C1-8C55-7321EB5D7C5D}" type="presOf" srcId="{92CF2629-CB35-4DE9-B293-AB1975661A98}" destId="{5E055ADD-13C2-469E-975E-0BCF4250CAC2}" srcOrd="0" destOrd="0" presId="urn:microsoft.com/office/officeart/2005/8/layout/chevron2"/>
    <dgm:cxn modelId="{8ED33787-0AB8-4BDB-B128-A2E83B0AB75C}" type="presOf" srcId="{5E9D3CD5-A883-4C1E-B637-020F40AC4C31}" destId="{7B160711-2FB9-4BB6-9998-B46499891F4F}" srcOrd="0" destOrd="0" presId="urn:microsoft.com/office/officeart/2005/8/layout/chevron2"/>
    <dgm:cxn modelId="{505D5394-9034-4797-8544-DBAAD39D9752}" type="presOf" srcId="{ECE16EBC-5CC5-4A32-BEE9-4BCA7B3709C5}" destId="{35BFFDCE-35CB-4225-8C10-28AD05C0EE97}" srcOrd="0" destOrd="0" presId="urn:microsoft.com/office/officeart/2005/8/layout/chevron2"/>
    <dgm:cxn modelId="{33112697-A886-4877-B68D-5D75D7E60E1B}" type="presOf" srcId="{6D4AF748-D9FD-4D09-8854-98DDB4A5F499}" destId="{2B215A35-A072-46F6-A240-F5947816CE75}" srcOrd="0" destOrd="0" presId="urn:microsoft.com/office/officeart/2005/8/layout/chevron2"/>
    <dgm:cxn modelId="{64D9E8A2-3E15-4D83-97FA-7A9447181278}" type="presOf" srcId="{2CCF8BED-5273-49E5-8598-116191403B9E}" destId="{BA164D76-0049-4929-A2ED-68820D5F7CA2}" srcOrd="0" destOrd="0" presId="urn:microsoft.com/office/officeart/2005/8/layout/chevron2"/>
    <dgm:cxn modelId="{334328A9-CB76-4C17-B210-0BA5E6F4D0DB}" type="presOf" srcId="{A656E3BA-8277-4BC1-BD8B-86755F269F6E}" destId="{E0234A21-6767-419A-AEE4-E8257D6F7392}" srcOrd="0" destOrd="0" presId="urn:microsoft.com/office/officeart/2005/8/layout/chevron2"/>
    <dgm:cxn modelId="{0AB3AEAF-E1BF-430F-B004-E9DF9F288B05}" srcId="{6D4AF748-D9FD-4D09-8854-98DDB4A5F499}" destId="{5E9D3CD5-A883-4C1E-B637-020F40AC4C31}" srcOrd="0" destOrd="0" parTransId="{8BE37CC6-38BD-4F6A-8EBA-3A17E1D9CD74}" sibTransId="{04C64DC7-8887-47AE-BFD1-36D48D604B88}"/>
    <dgm:cxn modelId="{4BAE87BA-0C1B-4051-B2B5-188DE3EB3386}" type="presOf" srcId="{AAB7DE6F-83D9-4A95-93A1-FE627AA2CB48}" destId="{2565D4A0-05CF-47B9-8FFB-BE6545B6B354}" srcOrd="0" destOrd="0" presId="urn:microsoft.com/office/officeart/2005/8/layout/chevron2"/>
    <dgm:cxn modelId="{99CEF6BC-5556-48F1-9408-77ED77ADCBEF}" type="presOf" srcId="{7617C14E-976E-48AE-B1AC-598E50338CB2}" destId="{F9ACA589-A21B-4ACE-9203-01D2D34AF033}" srcOrd="0" destOrd="0" presId="urn:microsoft.com/office/officeart/2005/8/layout/chevron2"/>
    <dgm:cxn modelId="{27E20EC9-CF7D-4F4B-8C99-9A0F5A58E414}" srcId="{2CCF8BED-5273-49E5-8598-116191403B9E}" destId="{5ABFBAE3-D6C9-4F0A-A839-F374C9639A6C}" srcOrd="0" destOrd="0" parTransId="{BB61948C-632A-4964-B575-41BF58E74B6B}" sibTransId="{6B2E240A-DC86-4602-91FB-4363274FB160}"/>
    <dgm:cxn modelId="{AC10DFCC-0135-44A6-8E5C-6C10F4F9468D}" srcId="{EFCCADA0-8E28-4A40-87F4-6AD3474E2CC8}" destId="{A656E3BA-8277-4BC1-BD8B-86755F269F6E}" srcOrd="0" destOrd="0" parTransId="{825EA260-472E-4D78-B1AC-793BCE3952AE}" sibTransId="{94E6FFE5-5C9F-469B-A9CF-EB9A13D075B5}"/>
    <dgm:cxn modelId="{70BBD0CE-9DB4-46F7-9DC2-C4DC25EB7F54}" srcId="{EFCCADA0-8E28-4A40-87F4-6AD3474E2CC8}" destId="{AAB7DE6F-83D9-4A95-93A1-FE627AA2CB48}" srcOrd="3" destOrd="0" parTransId="{EDADB960-6277-448F-A117-BA605A61868E}" sibTransId="{73617448-F543-4C9F-9A9C-DC95A4965902}"/>
    <dgm:cxn modelId="{A49495E0-2965-4138-A019-75E1ADA1B078}" srcId="{F84D0BAF-3E36-492F-951D-DA427475207E}" destId="{F07F0FC0-3A54-4976-8870-D46AA686AFFD}" srcOrd="0" destOrd="0" parTransId="{590C7409-C828-42AD-90BD-A0EEA902DDE0}" sibTransId="{056517CA-BE08-4AA6-BCEB-449192E5DF28}"/>
    <dgm:cxn modelId="{E84796E4-1948-4B02-87B6-A46FFB890C2B}" type="presOf" srcId="{EFCCADA0-8E28-4A40-87F4-6AD3474E2CC8}" destId="{483002B7-35A5-4888-A16D-24764DC57A93}" srcOrd="0" destOrd="0" presId="urn:microsoft.com/office/officeart/2005/8/layout/chevron2"/>
    <dgm:cxn modelId="{717E7CE7-2D2C-4551-B447-A4461EAE94C2}" srcId="{A656E3BA-8277-4BC1-BD8B-86755F269F6E}" destId="{92CF2629-CB35-4DE9-B293-AB1975661A98}" srcOrd="0" destOrd="0" parTransId="{E76FBA20-39A0-4A2C-B550-86D3C33BBE21}" sibTransId="{79B15CE0-55C1-430E-9AE5-71D7A667CFC1}"/>
    <dgm:cxn modelId="{8039BCE8-4057-4BFA-8340-8F5074C107CD}" srcId="{ECE16EBC-5CC5-4A32-BEE9-4BCA7B3709C5}" destId="{1CD302A7-75BA-4D05-B790-6E8727C86A3F}" srcOrd="0" destOrd="0" parTransId="{5213000C-43EC-4EAA-9E58-38CD87172E0C}" sibTransId="{2745938E-63CC-4B05-A22D-F4C8887EE4B9}"/>
    <dgm:cxn modelId="{721CD7D0-2D8D-4A94-833B-66F7D57B8B92}" type="presParOf" srcId="{483002B7-35A5-4888-A16D-24764DC57A93}" destId="{FB5305BA-1801-488B-9079-5E05226CBD65}" srcOrd="0" destOrd="0" presId="urn:microsoft.com/office/officeart/2005/8/layout/chevron2"/>
    <dgm:cxn modelId="{1E52C7C6-10FC-40A1-BB55-B5CD42ED151D}" type="presParOf" srcId="{FB5305BA-1801-488B-9079-5E05226CBD65}" destId="{E0234A21-6767-419A-AEE4-E8257D6F7392}" srcOrd="0" destOrd="0" presId="urn:microsoft.com/office/officeart/2005/8/layout/chevron2"/>
    <dgm:cxn modelId="{D991988D-341F-4902-A8A1-AB5EC443A611}" type="presParOf" srcId="{FB5305BA-1801-488B-9079-5E05226CBD65}" destId="{5E055ADD-13C2-469E-975E-0BCF4250CAC2}" srcOrd="1" destOrd="0" presId="urn:microsoft.com/office/officeart/2005/8/layout/chevron2"/>
    <dgm:cxn modelId="{68781F73-2D23-40CA-AA4F-C1494A1F25F5}" type="presParOf" srcId="{483002B7-35A5-4888-A16D-24764DC57A93}" destId="{C4492F50-C530-4B54-9752-0BE6E2C7D7E7}" srcOrd="1" destOrd="0" presId="urn:microsoft.com/office/officeart/2005/8/layout/chevron2"/>
    <dgm:cxn modelId="{437D4920-47F3-4027-B3AF-5522B6C94D2F}" type="presParOf" srcId="{483002B7-35A5-4888-A16D-24764DC57A93}" destId="{638D741D-35C9-4417-835D-2058C63DC7B1}" srcOrd="2" destOrd="0" presId="urn:microsoft.com/office/officeart/2005/8/layout/chevron2"/>
    <dgm:cxn modelId="{08656F2F-72DA-4851-A8B1-258D1F581F26}" type="presParOf" srcId="{638D741D-35C9-4417-835D-2058C63DC7B1}" destId="{F20CAAD4-4F0A-4A6E-B746-7D681C8D1F1A}" srcOrd="0" destOrd="0" presId="urn:microsoft.com/office/officeart/2005/8/layout/chevron2"/>
    <dgm:cxn modelId="{689B6B99-BAEB-4601-A659-EFA0757892C9}" type="presParOf" srcId="{638D741D-35C9-4417-835D-2058C63DC7B1}" destId="{B59BC7E8-7A73-44C6-8001-464D7FB69F23}" srcOrd="1" destOrd="0" presId="urn:microsoft.com/office/officeart/2005/8/layout/chevron2"/>
    <dgm:cxn modelId="{289A264C-3A4C-457D-9571-DCE64494D9CB}" type="presParOf" srcId="{483002B7-35A5-4888-A16D-24764DC57A93}" destId="{E2B065A5-87B9-456C-AA73-C323243A9D41}" srcOrd="3" destOrd="0" presId="urn:microsoft.com/office/officeart/2005/8/layout/chevron2"/>
    <dgm:cxn modelId="{1113107B-998C-40BA-AF03-99F3D7E1E7ED}" type="presParOf" srcId="{483002B7-35A5-4888-A16D-24764DC57A93}" destId="{01D3FA69-469C-4EB4-AFFC-D064B8628B68}" srcOrd="4" destOrd="0" presId="urn:microsoft.com/office/officeart/2005/8/layout/chevron2"/>
    <dgm:cxn modelId="{721C8A5D-3B65-4580-879B-E11C80BEB964}" type="presParOf" srcId="{01D3FA69-469C-4EB4-AFFC-D064B8628B68}" destId="{2B215A35-A072-46F6-A240-F5947816CE75}" srcOrd="0" destOrd="0" presId="urn:microsoft.com/office/officeart/2005/8/layout/chevron2"/>
    <dgm:cxn modelId="{C5352C01-B50D-43BF-831A-86821D504AEE}" type="presParOf" srcId="{01D3FA69-469C-4EB4-AFFC-D064B8628B68}" destId="{7B160711-2FB9-4BB6-9998-B46499891F4F}" srcOrd="1" destOrd="0" presId="urn:microsoft.com/office/officeart/2005/8/layout/chevron2"/>
    <dgm:cxn modelId="{7A4FE262-B48A-4A08-AEAD-8D644859DAA9}" type="presParOf" srcId="{483002B7-35A5-4888-A16D-24764DC57A93}" destId="{4302C296-317C-4411-A0F3-D2E90DE3994A}" srcOrd="5" destOrd="0" presId="urn:microsoft.com/office/officeart/2005/8/layout/chevron2"/>
    <dgm:cxn modelId="{C75AD175-B556-41E2-B665-1A3DD9EFDD6A}" type="presParOf" srcId="{483002B7-35A5-4888-A16D-24764DC57A93}" destId="{0E1318A1-28A2-4DE4-8120-DC9EBDE4859F}" srcOrd="6" destOrd="0" presId="urn:microsoft.com/office/officeart/2005/8/layout/chevron2"/>
    <dgm:cxn modelId="{5E016E73-E663-416E-A9FC-C8FCC02E0B1E}" type="presParOf" srcId="{0E1318A1-28A2-4DE4-8120-DC9EBDE4859F}" destId="{2565D4A0-05CF-47B9-8FFB-BE6545B6B354}" srcOrd="0" destOrd="0" presId="urn:microsoft.com/office/officeart/2005/8/layout/chevron2"/>
    <dgm:cxn modelId="{72FBBDAE-371F-4DE3-AC50-9B442688E7F1}" type="presParOf" srcId="{0E1318A1-28A2-4DE4-8120-DC9EBDE4859F}" destId="{F9ACA589-A21B-4ACE-9203-01D2D34AF033}" srcOrd="1" destOrd="0" presId="urn:microsoft.com/office/officeart/2005/8/layout/chevron2"/>
    <dgm:cxn modelId="{21344838-8908-4DFC-AD78-CDC65C4C8D3C}" type="presParOf" srcId="{483002B7-35A5-4888-A16D-24764DC57A93}" destId="{17BD83B1-33FA-4F2C-A2EE-DD6DED472389}" srcOrd="7" destOrd="0" presId="urn:microsoft.com/office/officeart/2005/8/layout/chevron2"/>
    <dgm:cxn modelId="{EBE77A9F-8983-472A-A37B-284AFE25A4FE}" type="presParOf" srcId="{483002B7-35A5-4888-A16D-24764DC57A93}" destId="{1595E91A-153C-42D0-8EC1-E972BAB2B7E1}" srcOrd="8" destOrd="0" presId="urn:microsoft.com/office/officeart/2005/8/layout/chevron2"/>
    <dgm:cxn modelId="{B07FCE4D-013B-41B2-8862-90D58EF1CFA8}" type="presParOf" srcId="{1595E91A-153C-42D0-8EC1-E972BAB2B7E1}" destId="{35BFFDCE-35CB-4225-8C10-28AD05C0EE97}" srcOrd="0" destOrd="0" presId="urn:microsoft.com/office/officeart/2005/8/layout/chevron2"/>
    <dgm:cxn modelId="{A8825094-D4D1-4F57-B2B2-5F8018DE4E7B}" type="presParOf" srcId="{1595E91A-153C-42D0-8EC1-E972BAB2B7E1}" destId="{2157C323-C4C1-4D59-B094-B64519866AA7}" srcOrd="1" destOrd="0" presId="urn:microsoft.com/office/officeart/2005/8/layout/chevron2"/>
    <dgm:cxn modelId="{4E623673-DAF9-4382-8687-E85B85985152}" type="presParOf" srcId="{483002B7-35A5-4888-A16D-24764DC57A93}" destId="{F2260A57-AEE1-4EB3-957D-84AE7E67A283}" srcOrd="9" destOrd="0" presId="urn:microsoft.com/office/officeart/2005/8/layout/chevron2"/>
    <dgm:cxn modelId="{D3E4CDD7-3200-4FAC-A4CA-1008B00CA395}" type="presParOf" srcId="{483002B7-35A5-4888-A16D-24764DC57A93}" destId="{1253AC5D-9330-4C96-9A7D-1AA625946D8A}" srcOrd="10" destOrd="0" presId="urn:microsoft.com/office/officeart/2005/8/layout/chevron2"/>
    <dgm:cxn modelId="{44883EF3-F59E-4F8A-B0A0-A77E90188645}" type="presParOf" srcId="{1253AC5D-9330-4C96-9A7D-1AA625946D8A}" destId="{BA164D76-0049-4929-A2ED-68820D5F7CA2}" srcOrd="0" destOrd="0" presId="urn:microsoft.com/office/officeart/2005/8/layout/chevron2"/>
    <dgm:cxn modelId="{F4CF3BEC-F3F8-495E-8486-D18041203646}" type="presParOf" srcId="{1253AC5D-9330-4C96-9A7D-1AA625946D8A}" destId="{F18B8271-D41B-46E0-B4C5-31320F145E0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F09972-0061-4BE3-9C06-5BC8AB44E4D2}">
      <dsp:nvSpPr>
        <dsp:cNvPr id="0" name=""/>
        <dsp:cNvSpPr/>
      </dsp:nvSpPr>
      <dsp:spPr>
        <a:xfrm rot="10800000">
          <a:off x="504058" y="65556"/>
          <a:ext cx="5760661" cy="685870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благоприятных условий для привлечения инвестиций в экономику региона</a:t>
          </a:r>
          <a:endParaRPr lang="ru-RU" sz="1500" kern="1200" dirty="0"/>
        </a:p>
      </dsp:txBody>
      <dsp:txXfrm rot="10800000">
        <a:off x="675525" y="65556"/>
        <a:ext cx="5589194" cy="685870"/>
      </dsp:txXfrm>
    </dsp:sp>
    <dsp:sp modelId="{28BE0760-EC6D-4D80-A1CF-838C4010018C}">
      <dsp:nvSpPr>
        <dsp:cNvPr id="0" name=""/>
        <dsp:cNvSpPr/>
      </dsp:nvSpPr>
      <dsp:spPr>
        <a:xfrm>
          <a:off x="192420" y="2117"/>
          <a:ext cx="726460" cy="7774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DA8A25-2487-4414-AB42-8D8CC8D5C60A}">
      <dsp:nvSpPr>
        <dsp:cNvPr id="0" name=""/>
        <dsp:cNvSpPr/>
      </dsp:nvSpPr>
      <dsp:spPr>
        <a:xfrm rot="10800000">
          <a:off x="504037" y="908703"/>
          <a:ext cx="5760618" cy="685870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предпринимательской активности и развитие малого и среднего бизнеса</a:t>
          </a:r>
          <a:endParaRPr lang="ru-RU" sz="1500" kern="1200" dirty="0"/>
        </a:p>
      </dsp:txBody>
      <dsp:txXfrm rot="10800000">
        <a:off x="675504" y="908703"/>
        <a:ext cx="5589151" cy="685870"/>
      </dsp:txXfrm>
    </dsp:sp>
    <dsp:sp modelId="{33B50D30-473C-49BE-B222-AAAE46522D73}">
      <dsp:nvSpPr>
        <dsp:cNvPr id="0" name=""/>
        <dsp:cNvSpPr/>
      </dsp:nvSpPr>
      <dsp:spPr>
        <a:xfrm>
          <a:off x="26254" y="840441"/>
          <a:ext cx="891769" cy="80807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1E56E-0D2F-455A-8314-329E987C6675}">
      <dsp:nvSpPr>
        <dsp:cNvPr id="0" name=""/>
        <dsp:cNvSpPr/>
      </dsp:nvSpPr>
      <dsp:spPr>
        <a:xfrm rot="10800000">
          <a:off x="504037" y="1764356"/>
          <a:ext cx="5745620" cy="685870"/>
        </a:xfrm>
        <a:prstGeom prst="homePlate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условий для развития промышленности, инновационной и научно-технической деятельности организаций</a:t>
          </a:r>
          <a:endParaRPr lang="ru-RU" sz="1500" kern="1200" dirty="0"/>
        </a:p>
      </dsp:txBody>
      <dsp:txXfrm rot="10800000">
        <a:off x="675504" y="1764356"/>
        <a:ext cx="5574153" cy="685870"/>
      </dsp:txXfrm>
    </dsp:sp>
    <dsp:sp modelId="{9967CAC0-4007-4C3B-A602-E0DF2D2B7157}">
      <dsp:nvSpPr>
        <dsp:cNvPr id="0" name=""/>
        <dsp:cNvSpPr/>
      </dsp:nvSpPr>
      <dsp:spPr>
        <a:xfrm>
          <a:off x="1218387" y="2516660"/>
          <a:ext cx="685870" cy="68587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0E2DE-3978-45B1-B64F-DA5A362CEBFC}">
      <dsp:nvSpPr>
        <dsp:cNvPr id="0" name=""/>
        <dsp:cNvSpPr/>
      </dsp:nvSpPr>
      <dsp:spPr>
        <a:xfrm rot="10800000">
          <a:off x="504037" y="2608356"/>
          <a:ext cx="5777253" cy="685870"/>
        </a:xfrm>
        <a:prstGeom prst="homePlate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формированию и продвижению регионального туристского продукта на российском и международном рынках</a:t>
          </a:r>
          <a:endParaRPr lang="ru-RU" sz="1500" kern="1200" dirty="0">
            <a:solidFill>
              <a:schemeClr val="tx1"/>
            </a:solidFill>
          </a:endParaRPr>
        </a:p>
      </dsp:txBody>
      <dsp:txXfrm rot="10800000">
        <a:off x="675504" y="2608356"/>
        <a:ext cx="5605786" cy="685870"/>
      </dsp:txXfrm>
    </dsp:sp>
    <dsp:sp modelId="{CD6CB410-2A6C-47CA-B7AD-7766EE7A0F41}">
      <dsp:nvSpPr>
        <dsp:cNvPr id="0" name=""/>
        <dsp:cNvSpPr/>
      </dsp:nvSpPr>
      <dsp:spPr>
        <a:xfrm>
          <a:off x="0" y="2513037"/>
          <a:ext cx="964149" cy="8692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1359FA-6883-431C-99D7-9607C2DBCA37}">
      <dsp:nvSpPr>
        <dsp:cNvPr id="0" name=""/>
        <dsp:cNvSpPr/>
      </dsp:nvSpPr>
      <dsp:spPr>
        <a:xfrm rot="10800000">
          <a:off x="470809" y="3569932"/>
          <a:ext cx="5793889" cy="685870"/>
        </a:xfrm>
        <a:prstGeom prst="homePlate">
          <a:avLst/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туристско-рекреационного кластера Мурманской области, содействие повышению качества туристских услуг</a:t>
          </a:r>
        </a:p>
      </dsp:txBody>
      <dsp:txXfrm rot="10800000">
        <a:off x="642276" y="3569932"/>
        <a:ext cx="5622422" cy="685870"/>
      </dsp:txXfrm>
    </dsp:sp>
    <dsp:sp modelId="{E07FDEC9-46D8-4577-A3DE-C8BED9018CAF}">
      <dsp:nvSpPr>
        <dsp:cNvPr id="0" name=""/>
        <dsp:cNvSpPr/>
      </dsp:nvSpPr>
      <dsp:spPr>
        <a:xfrm>
          <a:off x="0" y="3456382"/>
          <a:ext cx="1004375" cy="86875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3AC1BA-131F-4E4E-A965-AFA1D45842B4}">
      <dsp:nvSpPr>
        <dsp:cNvPr id="0" name=""/>
        <dsp:cNvSpPr/>
      </dsp:nvSpPr>
      <dsp:spPr>
        <a:xfrm rot="10800000">
          <a:off x="216021" y="4476991"/>
          <a:ext cx="6048677" cy="1439409"/>
        </a:xfrm>
        <a:prstGeom prst="homePlat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450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реализации государственных функций по контролю  и оказанию государственных услуг в сферах розничной продажи алкогольной и спиртосодержащей                                          продукции, деятельности по заготовке, переработке, хранению и реализации лома черных металлов, цветных металлов</a:t>
          </a:r>
        </a:p>
      </dsp:txBody>
      <dsp:txXfrm rot="10800000">
        <a:off x="575873" y="4476991"/>
        <a:ext cx="5688825" cy="1439409"/>
      </dsp:txXfrm>
    </dsp:sp>
    <dsp:sp modelId="{0FCC60F0-74C3-4863-98E2-AB91F8410804}">
      <dsp:nvSpPr>
        <dsp:cNvPr id="0" name=""/>
        <dsp:cNvSpPr/>
      </dsp:nvSpPr>
      <dsp:spPr>
        <a:xfrm>
          <a:off x="0" y="4680519"/>
          <a:ext cx="1029999" cy="101615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829064-25FD-4C2E-8F75-DF2DE3D2BD40}">
      <dsp:nvSpPr>
        <dsp:cNvPr id="0" name=""/>
        <dsp:cNvSpPr/>
      </dsp:nvSpPr>
      <dsp:spPr>
        <a:xfrm>
          <a:off x="2062363" y="70708"/>
          <a:ext cx="3374848" cy="13519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место в Северо-Западном федеральном округе</a:t>
          </a:r>
          <a:endParaRPr lang="ru-RU" sz="16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место в Российской Федерации</a:t>
          </a:r>
        </a:p>
      </dsp:txBody>
      <dsp:txXfrm>
        <a:off x="2062363" y="239700"/>
        <a:ext cx="2867873" cy="1013949"/>
      </dsp:txXfrm>
    </dsp:sp>
    <dsp:sp modelId="{50DAECDA-6910-4BD6-B8FE-52EFA69F792F}">
      <dsp:nvSpPr>
        <dsp:cNvPr id="0" name=""/>
        <dsp:cNvSpPr/>
      </dsp:nvSpPr>
      <dsp:spPr>
        <a:xfrm>
          <a:off x="0" y="237178"/>
          <a:ext cx="2051816" cy="105245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Инвестиции на душу населения</a:t>
          </a:r>
        </a:p>
      </dsp:txBody>
      <dsp:txXfrm>
        <a:off x="51377" y="288555"/>
        <a:ext cx="1949062" cy="949702"/>
      </dsp:txXfrm>
    </dsp:sp>
    <dsp:sp modelId="{9AA3F61E-CD44-4C8B-B9E9-FB50B4EC3105}">
      <dsp:nvSpPr>
        <dsp:cNvPr id="0" name=""/>
        <dsp:cNvSpPr/>
      </dsp:nvSpPr>
      <dsp:spPr>
        <a:xfrm>
          <a:off x="2173293" y="1441730"/>
          <a:ext cx="3261263" cy="12789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группа IC5 (средняя инвестиционная привлекательность – второй уровень</a:t>
          </a:r>
          <a:r>
            <a:rPr lang="ru-RU" sz="1500" kern="1200" dirty="0">
              <a:latin typeface="Times New Roman" pitchFamily="18" charset="0"/>
              <a:cs typeface="Times New Roman" pitchFamily="18" charset="0"/>
            </a:rPr>
            <a:t>) </a:t>
          </a:r>
        </a:p>
      </dsp:txBody>
      <dsp:txXfrm>
        <a:off x="2173293" y="1601603"/>
        <a:ext cx="2781646" cy="959235"/>
      </dsp:txXfrm>
    </dsp:sp>
    <dsp:sp modelId="{483B21A1-12A4-451E-A338-662606C62BE1}">
      <dsp:nvSpPr>
        <dsp:cNvPr id="0" name=""/>
        <dsp:cNvSpPr/>
      </dsp:nvSpPr>
      <dsp:spPr>
        <a:xfrm>
          <a:off x="0" y="1534078"/>
          <a:ext cx="2170637" cy="109428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>
              <a:latin typeface="Times New Roman" pitchFamily="18" charset="0"/>
              <a:cs typeface="Times New Roman" pitchFamily="18" charset="0"/>
            </a:rPr>
            <a:t>Инвестиционная привлекательность </a:t>
          </a:r>
        </a:p>
      </dsp:txBody>
      <dsp:txXfrm>
        <a:off x="53419" y="1587497"/>
        <a:ext cx="2063799" cy="987447"/>
      </dsp:txXfrm>
    </dsp:sp>
    <dsp:sp modelId="{D337662D-D000-4197-BBDD-E896A656F1E1}">
      <dsp:nvSpPr>
        <dsp:cNvPr id="0" name=""/>
        <dsp:cNvSpPr/>
      </dsp:nvSpPr>
      <dsp:spPr>
        <a:xfrm>
          <a:off x="2180404" y="2809332"/>
          <a:ext cx="3255877" cy="11083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700" kern="1200" dirty="0">
              <a:latin typeface="Times New Roman" pitchFamily="18" charset="0"/>
              <a:cs typeface="Times New Roman" pitchFamily="18" charset="0"/>
            </a:rPr>
            <a:t>3В1 </a:t>
          </a:r>
          <a:r>
            <a:rPr lang="ru-RU" sz="1600" kern="1200" dirty="0">
              <a:latin typeface="Times New Roman" pitchFamily="18" charset="0"/>
              <a:cs typeface="Times New Roman" pitchFamily="18" charset="0"/>
            </a:rPr>
            <a:t>(пониженный потенциал – умеренный риск)</a:t>
          </a:r>
        </a:p>
      </dsp:txBody>
      <dsp:txXfrm>
        <a:off x="2180404" y="2947876"/>
        <a:ext cx="2840246" cy="831261"/>
      </dsp:txXfrm>
    </dsp:sp>
    <dsp:sp modelId="{CD212C5A-EA27-4481-BA94-154945F2A765}">
      <dsp:nvSpPr>
        <dsp:cNvPr id="0" name=""/>
        <dsp:cNvSpPr/>
      </dsp:nvSpPr>
      <dsp:spPr>
        <a:xfrm>
          <a:off x="931" y="2885582"/>
          <a:ext cx="2179472" cy="95585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>
              <a:latin typeface="Times New Roman" pitchFamily="18" charset="0"/>
              <a:cs typeface="Times New Roman" pitchFamily="18" charset="0"/>
            </a:rPr>
            <a:t>Инвестиционный рейтинг</a:t>
          </a:r>
        </a:p>
      </dsp:txBody>
      <dsp:txXfrm>
        <a:off x="47592" y="2932243"/>
        <a:ext cx="2086150" cy="862528"/>
      </dsp:txXfrm>
    </dsp:sp>
    <dsp:sp modelId="{555A7D2D-7387-4B44-9ADA-9C6B1FB074EC}">
      <dsp:nvSpPr>
        <dsp:cNvPr id="0" name=""/>
        <dsp:cNvSpPr/>
      </dsp:nvSpPr>
      <dsp:spPr>
        <a:xfrm>
          <a:off x="2211413" y="4006303"/>
          <a:ext cx="3187147" cy="11050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59 место в Российской Федерации</a:t>
          </a:r>
        </a:p>
      </dsp:txBody>
      <dsp:txXfrm>
        <a:off x="2211413" y="4144439"/>
        <a:ext cx="2772739" cy="828816"/>
      </dsp:txXfrm>
    </dsp:sp>
    <dsp:sp modelId="{D4039DEA-0027-4E3C-9690-620CB341E3CD}">
      <dsp:nvSpPr>
        <dsp:cNvPr id="0" name=""/>
        <dsp:cNvSpPr/>
      </dsp:nvSpPr>
      <dsp:spPr>
        <a:xfrm>
          <a:off x="38652" y="4085039"/>
          <a:ext cx="2172761" cy="947617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>
              <a:latin typeface="Times New Roman" pitchFamily="18" charset="0"/>
              <a:cs typeface="Times New Roman" pitchFamily="18" charset="0"/>
            </a:rPr>
            <a:t>Инновационное развитие </a:t>
          </a:r>
        </a:p>
      </dsp:txBody>
      <dsp:txXfrm>
        <a:off x="84911" y="4131298"/>
        <a:ext cx="2080243" cy="855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353BC-96C4-437D-B4E5-BBE760E6D836}">
      <dsp:nvSpPr>
        <dsp:cNvPr id="0" name=""/>
        <dsp:cNvSpPr/>
      </dsp:nvSpPr>
      <dsp:spPr>
        <a:xfrm>
          <a:off x="0" y="155649"/>
          <a:ext cx="6048672" cy="327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Инвестиционная политика</a:t>
          </a:r>
        </a:p>
      </dsp:txBody>
      <dsp:txXfrm>
        <a:off x="15992" y="171641"/>
        <a:ext cx="6016688" cy="295616"/>
      </dsp:txXfrm>
    </dsp:sp>
    <dsp:sp modelId="{5CE265C0-C193-454E-A602-5FA8A34D8FED}">
      <dsp:nvSpPr>
        <dsp:cNvPr id="0" name=""/>
        <dsp:cNvSpPr/>
      </dsp:nvSpPr>
      <dsp:spPr>
        <a:xfrm>
          <a:off x="0" y="483249"/>
          <a:ext cx="6048672" cy="2724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45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целевых моделей упрощения процедур ведения бизнеса и повышения инвестиционной привлекательности Мурманской области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механизмов государственно-частного партнерства для привлечения внебюджетного финансирования в целях сокращения расходов областного бюджета на содержание и эксплуатацию объектов общественной инфраструктуры </a:t>
          </a:r>
          <a:endParaRPr lang="ru-RU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стандарта развития конкуренции в Мурманской области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результатов внедрения стандарта деятельности органов местного самоуправления муниципальных районов и городских округов Мурманской области по обеспечению благоприятного инвестиционного климата на территории муниципального образования                            (с учетом требований Атласа муниципальных практик)</a:t>
          </a:r>
          <a:endParaRPr lang="ru-RU" sz="1100" kern="1200" dirty="0">
            <a:solidFill>
              <a:srgbClr val="FF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эффективного функционирования АО «Корпорация развития  Мурманской области»</a:t>
          </a:r>
          <a:endParaRPr lang="ru-RU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alt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государственной поддержки инвестиционной деятельности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процедур оценки регулирующего воздействия проектов нормативных правовых актов Мурманской области, проектов муниципальных нормативных правовых актов и экспертизы нормативных правовых актов Мурманской области, муниципальных нормативных правовых актов</a:t>
          </a:r>
          <a:endParaRPr lang="ru-RU" altLang="ru-RU" sz="11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3249"/>
        <a:ext cx="6048672" cy="2724120"/>
      </dsp:txXfrm>
    </dsp:sp>
    <dsp:sp modelId="{0D5B0856-9FD4-4A9A-B321-8177D3B77056}">
      <dsp:nvSpPr>
        <dsp:cNvPr id="0" name=""/>
        <dsp:cNvSpPr/>
      </dsp:nvSpPr>
      <dsp:spPr>
        <a:xfrm>
          <a:off x="0" y="3143277"/>
          <a:ext cx="6048672" cy="327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Малое и среднее предпринимательство</a:t>
          </a:r>
        </a:p>
      </dsp:txBody>
      <dsp:txXfrm>
        <a:off x="15992" y="3159269"/>
        <a:ext cx="6016688" cy="295616"/>
      </dsp:txXfrm>
    </dsp:sp>
    <dsp:sp modelId="{6FFB8DFE-01F3-4C4B-915F-DA5303F2FDF8}">
      <dsp:nvSpPr>
        <dsp:cNvPr id="0" name=""/>
        <dsp:cNvSpPr/>
      </dsp:nvSpPr>
      <dsp:spPr>
        <a:xfrm>
          <a:off x="0" y="3429023"/>
          <a:ext cx="6048672" cy="2202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45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оздание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 Центр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а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 «Мой бизнес», который ста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нет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 агрегатором услуг поддержки от идей до открытия и развития собственного бизнеса, как начинающим предпринимателям, так и субъектам малого и среднего предпринимательства</a:t>
          </a:r>
          <a:endParaRPr lang="ru-RU" alt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п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овышение доступности финансовых ресурсов, за счет расширения линейки доступных заемных средств различных категорий населения (женское предпринимательство, самозанятые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, 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предпринимател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и,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 осуществляющи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е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 деятельность в моногородах)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м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одернизация образовательных программ для начинающих и действующих предпринимателей, 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акцент которой будет сделан на 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дистанционное обучение</a:t>
          </a: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 и </a:t>
          </a:r>
          <a:r>
            <a:rPr lang="x-none" sz="1100" kern="1200">
              <a:latin typeface="Times New Roman" pitchFamily="18" charset="0"/>
              <a:cs typeface="Times New Roman" pitchFamily="18" charset="0"/>
            </a:rPr>
            <a:t>внедрение института наставничества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latin typeface="Times New Roman" pitchFamily="18" charset="0"/>
              <a:cs typeface="Times New Roman" pitchFamily="18" charset="0"/>
            </a:rPr>
            <a:t>создание Центра молодёжного инновационного творчества для организации и проведения мероприятий, направленных на развитие детского и молодежного научно-технического творчества, в том числе конкурсов, выставок, соревнований, семинаров, круглых столов, мастер-классов, а так же выполнение работ (услуг) на базе оборудования Центра по заказам начинающих и действующих инноваторов</a:t>
          </a:r>
          <a:endParaRPr lang="ru-RU" sz="11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429023"/>
        <a:ext cx="6048672" cy="2202480"/>
      </dsp:txXfrm>
    </dsp:sp>
    <dsp:sp modelId="{D521D406-673C-4BA3-82F5-A5BCCAAA7A9C}">
      <dsp:nvSpPr>
        <dsp:cNvPr id="0" name=""/>
        <dsp:cNvSpPr/>
      </dsp:nvSpPr>
      <dsp:spPr>
        <a:xfrm>
          <a:off x="0" y="5715042"/>
          <a:ext cx="6048672" cy="327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Промышленность</a:t>
          </a:r>
        </a:p>
      </dsp:txBody>
      <dsp:txXfrm>
        <a:off x="15992" y="5731034"/>
        <a:ext cx="6016688" cy="295616"/>
      </dsp:txXfrm>
    </dsp:sp>
    <dsp:sp modelId="{BD377757-B16D-40E4-9635-ADA4BB7CFBB7}">
      <dsp:nvSpPr>
        <dsp:cNvPr id="0" name=""/>
        <dsp:cNvSpPr/>
      </dsp:nvSpPr>
      <dsp:spPr>
        <a:xfrm>
          <a:off x="0" y="6065049"/>
          <a:ext cx="6048672" cy="1280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45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промышленной политики на территории региона путем оказания поддержки субъектам промышленной деятельности, реализующим проекты по созданию новых и модернизации действующих производств, а также внедряющих наилучшие доступные технологии в промышленности</a:t>
          </a:r>
          <a:endParaRPr lang="ru-RU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анализ ситуации в отраслях промышленности и прогнозирование их развития на среднесрочную и долгосрочную перспективу</a:t>
          </a:r>
        </a:p>
      </dsp:txBody>
      <dsp:txXfrm>
        <a:off x="0" y="6065049"/>
        <a:ext cx="6048672" cy="12802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353BC-96C4-437D-B4E5-BBE760E6D836}">
      <dsp:nvSpPr>
        <dsp:cNvPr id="0" name=""/>
        <dsp:cNvSpPr/>
      </dsp:nvSpPr>
      <dsp:spPr>
        <a:xfrm>
          <a:off x="0" y="703870"/>
          <a:ext cx="5843682" cy="4834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Туризм</a:t>
          </a:r>
        </a:p>
      </dsp:txBody>
      <dsp:txXfrm>
        <a:off x="23601" y="727471"/>
        <a:ext cx="5796480" cy="436259"/>
      </dsp:txXfrm>
    </dsp:sp>
    <dsp:sp modelId="{5CE265C0-C193-454E-A602-5FA8A34D8FED}">
      <dsp:nvSpPr>
        <dsp:cNvPr id="0" name=""/>
        <dsp:cNvSpPr/>
      </dsp:nvSpPr>
      <dsp:spPr>
        <a:xfrm>
          <a:off x="0" y="1139908"/>
          <a:ext cx="5843682" cy="1687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537" tIns="16510" rIns="92456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ru-RU" sz="13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формированию и продвижению регионального туристского продукта на российском и международном рынках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стимулирование субъектов туриндустрии Мурманской области к повышению качества предоставляемых услуг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содействие повышению эффективности использования туристского потенциала региона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туристско-рекреационного кластера Мурманской области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ru-RU" sz="1400" kern="1200" dirty="0"/>
        </a:p>
      </dsp:txBody>
      <dsp:txXfrm>
        <a:off x="0" y="1139908"/>
        <a:ext cx="5843682" cy="1687718"/>
      </dsp:txXfrm>
    </dsp:sp>
    <dsp:sp modelId="{0D5B0856-9FD4-4A9A-B321-8177D3B77056}">
      <dsp:nvSpPr>
        <dsp:cNvPr id="0" name=""/>
        <dsp:cNvSpPr/>
      </dsp:nvSpPr>
      <dsp:spPr>
        <a:xfrm>
          <a:off x="0" y="2940603"/>
          <a:ext cx="5843682" cy="783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Лицензирование отдельных видов деятельности и осуществление регионального государственного контроля (надзора)</a:t>
          </a:r>
        </a:p>
      </dsp:txBody>
      <dsp:txXfrm>
        <a:off x="38233" y="2978836"/>
        <a:ext cx="5767216" cy="706742"/>
      </dsp:txXfrm>
    </dsp:sp>
    <dsp:sp modelId="{6FFB8DFE-01F3-4C4B-915F-DA5303F2FDF8}">
      <dsp:nvSpPr>
        <dsp:cNvPr id="0" name=""/>
        <dsp:cNvSpPr/>
      </dsp:nvSpPr>
      <dsp:spPr>
        <a:xfrm>
          <a:off x="0" y="3858226"/>
          <a:ext cx="5843682" cy="1651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537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на территории Мурманской области государственных полномочий, отнесенных законодательством Российской Федерации к компетенции субъектов Российской Федерации, в сфере производства и оборота этилового спирта, алкогольной и спиртосодержащей продукции</a:t>
          </a:r>
          <a:endParaRPr lang="ru-RU" alt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на территории Мурманской области государственных полномочий, отнесенных законодательством Российской Федерации к компетенции субъектов Российской Федерации, в сфере лицензирования заготовки, хранения, переработки и реализации лома черных металлов, цветных металлов</a:t>
          </a:r>
          <a:endParaRPr lang="ru-RU" alt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858226"/>
        <a:ext cx="5843682" cy="16518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BE1C1-EAF3-4EE4-9DA0-02C13A2819CB}">
      <dsp:nvSpPr>
        <dsp:cNvPr id="0" name=""/>
        <dsp:cNvSpPr/>
      </dsp:nvSpPr>
      <dsp:spPr>
        <a:xfrm>
          <a:off x="404665" y="377364"/>
          <a:ext cx="240483" cy="265577"/>
        </a:xfrm>
        <a:prstGeom prst="gear9">
          <a:avLst/>
        </a:prstGeom>
        <a:solidFill>
          <a:srgbClr val="0070C0">
            <a:alpha val="83000"/>
          </a:srgbClr>
        </a:solidFill>
        <a:ln w="12700" cap="flat" cmpd="sng" algn="ctr">
          <a:solidFill>
            <a:srgbClr val="0070C0"/>
          </a:solidFill>
          <a:prstDash val="solid"/>
          <a:miter lim="800000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 dirty="0"/>
        </a:p>
      </dsp:txBody>
      <dsp:txXfrm>
        <a:off x="453013" y="437907"/>
        <a:ext cx="143787" cy="139737"/>
      </dsp:txXfrm>
    </dsp:sp>
    <dsp:sp modelId="{CF49FA0B-420F-48EE-9289-78A2B5827C83}">
      <dsp:nvSpPr>
        <dsp:cNvPr id="0" name=""/>
        <dsp:cNvSpPr/>
      </dsp:nvSpPr>
      <dsp:spPr>
        <a:xfrm>
          <a:off x="174229" y="201015"/>
          <a:ext cx="229600" cy="229600"/>
        </a:xfrm>
        <a:prstGeom prst="gear6">
          <a:avLst/>
        </a:prstGeom>
        <a:solidFill>
          <a:srgbClr val="C20E9B"/>
        </a:solidFill>
        <a:ln w="12700" cap="flat" cmpd="sng" algn="ctr">
          <a:noFill/>
          <a:prstDash val="solid"/>
          <a:miter lim="800000"/>
        </a:ln>
        <a:effectLst>
          <a:outerShdw blurRad="50800" dist="50800" dir="5400000" algn="ctr" rotWithShape="0">
            <a:schemeClr val="bg1"/>
          </a:outerShdw>
        </a:effectLst>
        <a:scene3d>
          <a:camera prst="orthographicFront"/>
          <a:lightRig rig="threePt" dir="t"/>
        </a:scene3d>
        <a:sp3d extrusionH="76200" contourW="12700">
          <a:bevelB/>
          <a:extrusionClr>
            <a:schemeClr val="accent2">
              <a:lumMod val="60000"/>
              <a:lumOff val="40000"/>
            </a:schemeClr>
          </a:extrusionClr>
          <a:contourClr>
            <a:schemeClr val="accent2">
              <a:lumMod val="50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kern="1200" dirty="0"/>
        </a:p>
      </dsp:txBody>
      <dsp:txXfrm>
        <a:off x="232031" y="259167"/>
        <a:ext cx="113996" cy="113296"/>
      </dsp:txXfrm>
    </dsp:sp>
    <dsp:sp modelId="{C1550AC1-4574-44EC-ADB2-7727C9C03A04}">
      <dsp:nvSpPr>
        <dsp:cNvPr id="0" name=""/>
        <dsp:cNvSpPr/>
      </dsp:nvSpPr>
      <dsp:spPr>
        <a:xfrm rot="20700000">
          <a:off x="308841" y="48626"/>
          <a:ext cx="224961" cy="224961"/>
        </a:xfrm>
        <a:prstGeom prst="gear6">
          <a:avLst/>
        </a:prstGeom>
        <a:solidFill>
          <a:srgbClr val="4ED251"/>
        </a:solidFill>
        <a:ln w="12700" cap="flat" cmpd="sng" algn="ctr">
          <a:solidFill>
            <a:srgbClr val="00B050"/>
          </a:solidFill>
          <a:prstDash val="solid"/>
          <a:miter lim="800000"/>
        </a:ln>
        <a:effectLst>
          <a:outerShdw blurRad="50800" dist="50800" dir="5400000" algn="ctr" rotWithShape="0">
            <a:schemeClr val="bg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 dirty="0"/>
        </a:p>
      </dsp:txBody>
      <dsp:txXfrm rot="-20700000">
        <a:off x="358182" y="97966"/>
        <a:ext cx="126280" cy="126280"/>
      </dsp:txXfrm>
    </dsp:sp>
    <dsp:sp modelId="{7CB95A58-DC1F-4234-87E4-4B291A5B0253}">
      <dsp:nvSpPr>
        <dsp:cNvPr id="0" name=""/>
        <dsp:cNvSpPr/>
      </dsp:nvSpPr>
      <dsp:spPr>
        <a:xfrm rot="554203">
          <a:off x="298494" y="220593"/>
          <a:ext cx="404097" cy="404097"/>
        </a:xfrm>
        <a:prstGeom prst="circularArrow">
          <a:avLst>
            <a:gd name="adj1" fmla="val 4687"/>
            <a:gd name="adj2" fmla="val 299029"/>
            <a:gd name="adj3" fmla="val 2217164"/>
            <a:gd name="adj4" fmla="val 16847815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9F09F3-3D13-42ED-AE8A-64E7041A62D9}">
      <dsp:nvSpPr>
        <dsp:cNvPr id="0" name=""/>
        <dsp:cNvSpPr/>
      </dsp:nvSpPr>
      <dsp:spPr>
        <a:xfrm>
          <a:off x="145594" y="179235"/>
          <a:ext cx="293602" cy="29360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E4E3D-03D1-4B49-9000-DA063DB417A4}">
      <dsp:nvSpPr>
        <dsp:cNvPr id="0" name=""/>
        <dsp:cNvSpPr/>
      </dsp:nvSpPr>
      <dsp:spPr>
        <a:xfrm>
          <a:off x="262820" y="22361"/>
          <a:ext cx="316562" cy="3165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A460D2-5C12-4236-BF22-272B82677800}">
      <dsp:nvSpPr>
        <dsp:cNvPr id="0" name=""/>
        <dsp:cNvSpPr/>
      </dsp:nvSpPr>
      <dsp:spPr>
        <a:xfrm>
          <a:off x="1929919" y="820291"/>
          <a:ext cx="1365432" cy="236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487"/>
              </a:lnTo>
              <a:lnTo>
                <a:pt x="1365432" y="118487"/>
              </a:lnTo>
              <a:lnTo>
                <a:pt x="1365432" y="2369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F9BC67-7C6E-4DF5-846B-E18D4D151F11}">
      <dsp:nvSpPr>
        <dsp:cNvPr id="0" name=""/>
        <dsp:cNvSpPr/>
      </dsp:nvSpPr>
      <dsp:spPr>
        <a:xfrm>
          <a:off x="1884199" y="820291"/>
          <a:ext cx="91440" cy="236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9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7F6580-923F-47C5-85CC-9AA3D9D1BF67}">
      <dsp:nvSpPr>
        <dsp:cNvPr id="0" name=""/>
        <dsp:cNvSpPr/>
      </dsp:nvSpPr>
      <dsp:spPr>
        <a:xfrm>
          <a:off x="564487" y="820291"/>
          <a:ext cx="1365432" cy="236975"/>
        </a:xfrm>
        <a:custGeom>
          <a:avLst/>
          <a:gdLst/>
          <a:ahLst/>
          <a:cxnLst/>
          <a:rect l="0" t="0" r="0" b="0"/>
          <a:pathLst>
            <a:path>
              <a:moveTo>
                <a:pt x="1365432" y="0"/>
              </a:moveTo>
              <a:lnTo>
                <a:pt x="1365432" y="118487"/>
              </a:lnTo>
              <a:lnTo>
                <a:pt x="0" y="118487"/>
              </a:lnTo>
              <a:lnTo>
                <a:pt x="0" y="2369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5965E-F141-4E88-A5C9-23E3311E906C}">
      <dsp:nvSpPr>
        <dsp:cNvPr id="0" name=""/>
        <dsp:cNvSpPr/>
      </dsp:nvSpPr>
      <dsp:spPr>
        <a:xfrm>
          <a:off x="1365691" y="256062"/>
          <a:ext cx="1128456" cy="56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Кластеры Мурманской области</a:t>
          </a:r>
        </a:p>
      </dsp:txBody>
      <dsp:txXfrm>
        <a:off x="1365691" y="256062"/>
        <a:ext cx="1128456" cy="564228"/>
      </dsp:txXfrm>
    </dsp:sp>
    <dsp:sp modelId="{B134F0D0-DBAE-4ED9-91B5-23D3738E9128}">
      <dsp:nvSpPr>
        <dsp:cNvPr id="0" name=""/>
        <dsp:cNvSpPr/>
      </dsp:nvSpPr>
      <dsp:spPr>
        <a:xfrm>
          <a:off x="259" y="1057266"/>
          <a:ext cx="1128456" cy="56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Туристско-рекреационный</a:t>
          </a:r>
        </a:p>
      </dsp:txBody>
      <dsp:txXfrm>
        <a:off x="259" y="1057266"/>
        <a:ext cx="1128456" cy="564228"/>
      </dsp:txXfrm>
    </dsp:sp>
    <dsp:sp modelId="{57BED864-0893-48BC-8232-C296818DB921}">
      <dsp:nvSpPr>
        <dsp:cNvPr id="0" name=""/>
        <dsp:cNvSpPr/>
      </dsp:nvSpPr>
      <dsp:spPr>
        <a:xfrm>
          <a:off x="1365691" y="1057266"/>
          <a:ext cx="1128456" cy="56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Северного дизайна</a:t>
          </a:r>
        </a:p>
      </dsp:txBody>
      <dsp:txXfrm>
        <a:off x="1365691" y="1057266"/>
        <a:ext cx="1128456" cy="564228"/>
      </dsp:txXfrm>
    </dsp:sp>
    <dsp:sp modelId="{54736B82-DAA5-4B0D-BAC6-C434913B7E83}">
      <dsp:nvSpPr>
        <dsp:cNvPr id="0" name=""/>
        <dsp:cNvSpPr/>
      </dsp:nvSpPr>
      <dsp:spPr>
        <a:xfrm>
          <a:off x="2731123" y="1057266"/>
          <a:ext cx="1128456" cy="564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Производственно-пищевой</a:t>
          </a:r>
        </a:p>
      </dsp:txBody>
      <dsp:txXfrm>
        <a:off x="2731123" y="1057266"/>
        <a:ext cx="1128456" cy="5642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34B125-461E-4109-834E-A83D70B1C0FB}">
      <dsp:nvSpPr>
        <dsp:cNvPr id="0" name=""/>
        <dsp:cNvSpPr/>
      </dsp:nvSpPr>
      <dsp:spPr>
        <a:xfrm>
          <a:off x="0" y="11012"/>
          <a:ext cx="5679777" cy="95059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Поддержка малого и среднего предпринимательства в муниципальных образованиях Мурманской области</a:t>
          </a:r>
        </a:p>
      </dsp:txBody>
      <dsp:txXfrm>
        <a:off x="1246411" y="11012"/>
        <a:ext cx="4433365" cy="950592"/>
      </dsp:txXfrm>
    </dsp:sp>
    <dsp:sp modelId="{0B3486AB-FD1E-4E69-B7AF-1808B3476D07}">
      <dsp:nvSpPr>
        <dsp:cNvPr id="0" name=""/>
        <dsp:cNvSpPr/>
      </dsp:nvSpPr>
      <dsp:spPr>
        <a:xfrm>
          <a:off x="110455" y="33473"/>
          <a:ext cx="1135955" cy="883645"/>
        </a:xfrm>
        <a:prstGeom prst="rightArrow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14F701-4AB8-4BB2-9668-0BF6550EE306}">
      <dsp:nvSpPr>
        <dsp:cNvPr id="0" name=""/>
        <dsp:cNvSpPr/>
      </dsp:nvSpPr>
      <dsp:spPr>
        <a:xfrm>
          <a:off x="0" y="990477"/>
          <a:ext cx="5679777" cy="99825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и содействие реализации инвестиционных проектов на территории муниципальных образований Мурманской области, размещений сведений  на инвестиционном портале Мурманской области</a:t>
          </a:r>
        </a:p>
      </dsp:txBody>
      <dsp:txXfrm>
        <a:off x="1246411" y="990477"/>
        <a:ext cx="4433365" cy="998253"/>
      </dsp:txXfrm>
    </dsp:sp>
    <dsp:sp modelId="{63E8BFA2-F85A-4121-9563-B6A2E622AF4D}">
      <dsp:nvSpPr>
        <dsp:cNvPr id="0" name=""/>
        <dsp:cNvSpPr/>
      </dsp:nvSpPr>
      <dsp:spPr>
        <a:xfrm>
          <a:off x="111000" y="1015814"/>
          <a:ext cx="1135955" cy="883645"/>
        </a:xfrm>
        <a:prstGeom prst="rightArrow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6B30CC-0A36-4327-9037-C0CE111BFB03}">
      <dsp:nvSpPr>
        <dsp:cNvPr id="0" name=""/>
        <dsp:cNvSpPr/>
      </dsp:nvSpPr>
      <dsp:spPr>
        <a:xfrm>
          <a:off x="63159" y="2098325"/>
          <a:ext cx="5553458" cy="131111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Мониторинг результатов внедрения Стандарта деятельности органов местного самоуправления муниципальных районов и городских округов Мурманской области по обеспечению благоприятного инвестиционного климата на территории муниципального образования (с учетом Атласа муниципальных практик)</a:t>
          </a:r>
          <a:endParaRPr lang="ru-RU" sz="14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81849" y="2098325"/>
        <a:ext cx="4334767" cy="1311119"/>
      </dsp:txXfrm>
    </dsp:sp>
    <dsp:sp modelId="{69984758-A097-4ADC-A26C-281B4A48D378}">
      <dsp:nvSpPr>
        <dsp:cNvPr id="0" name=""/>
        <dsp:cNvSpPr/>
      </dsp:nvSpPr>
      <dsp:spPr>
        <a:xfrm>
          <a:off x="111000" y="2241386"/>
          <a:ext cx="1135955" cy="883645"/>
        </a:xfrm>
        <a:prstGeom prst="rightArrow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F7FC8-3994-4680-BDA1-4DD8215F37BB}">
      <dsp:nvSpPr>
        <dsp:cNvPr id="0" name=""/>
        <dsp:cNvSpPr/>
      </dsp:nvSpPr>
      <dsp:spPr>
        <a:xfrm>
          <a:off x="0" y="3493932"/>
          <a:ext cx="5679777" cy="1075274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государственной политики в сфере оборота алкогольной и спиртосодержащей продукции по вопросам ограничения  розничной продажи алкогольной продукции в Мурманской области </a:t>
          </a:r>
        </a:p>
      </dsp:txBody>
      <dsp:txXfrm>
        <a:off x="1246411" y="3493932"/>
        <a:ext cx="4433365" cy="1075274"/>
      </dsp:txXfrm>
    </dsp:sp>
    <dsp:sp modelId="{DCCA5179-0807-41FA-962F-99330F4A297D}">
      <dsp:nvSpPr>
        <dsp:cNvPr id="0" name=""/>
        <dsp:cNvSpPr/>
      </dsp:nvSpPr>
      <dsp:spPr>
        <a:xfrm>
          <a:off x="111000" y="3532836"/>
          <a:ext cx="1135955" cy="883645"/>
        </a:xfrm>
        <a:prstGeom prst="rightArrow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C4E8B-1CEF-4FEB-B299-0B99A9C3B49B}">
      <dsp:nvSpPr>
        <dsp:cNvPr id="0" name=""/>
        <dsp:cNvSpPr/>
      </dsp:nvSpPr>
      <dsp:spPr>
        <a:xfrm>
          <a:off x="0" y="4613035"/>
          <a:ext cx="5679777" cy="158578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Закона Мурманской области от 14.11.2014 №1785-01-ЗМО «Об оценке регулирующего воздействия проектов нормативных правовых актов Мурманской области, проектов муниципальных нормативных правовых актов и экспертизе нормативных правовых актов Мурманской области, муниципальных нормативных правовых актов» 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1246411" y="4613035"/>
        <a:ext cx="4433365" cy="1585789"/>
      </dsp:txXfrm>
    </dsp:sp>
    <dsp:sp modelId="{1D75D999-1976-4B2E-97BD-365017A3297E}">
      <dsp:nvSpPr>
        <dsp:cNvPr id="0" name=""/>
        <dsp:cNvSpPr/>
      </dsp:nvSpPr>
      <dsp:spPr>
        <a:xfrm>
          <a:off x="98766" y="4773209"/>
          <a:ext cx="1135955" cy="883645"/>
        </a:xfrm>
        <a:prstGeom prst="rightArrow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B98630-944F-45BA-90C4-16B5CDCBEF55}">
      <dsp:nvSpPr>
        <dsp:cNvPr id="0" name=""/>
        <dsp:cNvSpPr/>
      </dsp:nvSpPr>
      <dsp:spPr>
        <a:xfrm>
          <a:off x="0" y="6151804"/>
          <a:ext cx="5679777" cy="936232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l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 прогноза социально-экономического развития Мурманской области</a:t>
          </a:r>
        </a:p>
      </dsp:txBody>
      <dsp:txXfrm>
        <a:off x="1246411" y="6151804"/>
        <a:ext cx="4433365" cy="936232"/>
      </dsp:txXfrm>
    </dsp:sp>
    <dsp:sp modelId="{40587E00-9D79-4B2D-98E6-00C47D1C485B}">
      <dsp:nvSpPr>
        <dsp:cNvPr id="0" name=""/>
        <dsp:cNvSpPr/>
      </dsp:nvSpPr>
      <dsp:spPr>
        <a:xfrm>
          <a:off x="68743" y="6081867"/>
          <a:ext cx="1135955" cy="883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lum bright="-30000"/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34A21-6767-419A-AEE4-E8257D6F7392}">
      <dsp:nvSpPr>
        <dsp:cNvPr id="0" name=""/>
        <dsp:cNvSpPr/>
      </dsp:nvSpPr>
      <dsp:spPr>
        <a:xfrm rot="5400000">
          <a:off x="-191538" y="259733"/>
          <a:ext cx="1276921" cy="89384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700" kern="1200" dirty="0"/>
        </a:p>
      </dsp:txBody>
      <dsp:txXfrm rot="-5400000">
        <a:off x="1" y="515118"/>
        <a:ext cx="893845" cy="383076"/>
      </dsp:txXfrm>
    </dsp:sp>
    <dsp:sp modelId="{5E055ADD-13C2-469E-975E-0BCF4250CAC2}">
      <dsp:nvSpPr>
        <dsp:cNvPr id="0" name=""/>
        <dsp:cNvSpPr/>
      </dsp:nvSpPr>
      <dsp:spPr>
        <a:xfrm rot="5400000">
          <a:off x="2948247" y="-1986206"/>
          <a:ext cx="829999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стартовых грантов начинающим предпринимателям Мурманской области</a:t>
          </a:r>
        </a:p>
      </dsp:txBody>
      <dsp:txXfrm rot="-5400000">
        <a:off x="893846" y="108712"/>
        <a:ext cx="4898285" cy="748965"/>
      </dsp:txXfrm>
    </dsp:sp>
    <dsp:sp modelId="{F20CAAD4-4F0A-4A6E-B746-7D681C8D1F1A}">
      <dsp:nvSpPr>
        <dsp:cNvPr id="0" name=""/>
        <dsp:cNvSpPr/>
      </dsp:nvSpPr>
      <dsp:spPr>
        <a:xfrm rot="5400000">
          <a:off x="-268900" y="1301574"/>
          <a:ext cx="1431646" cy="893845"/>
        </a:xfrm>
        <a:prstGeom prst="chevron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 rot="-5400000">
        <a:off x="1" y="1479597"/>
        <a:ext cx="893845" cy="537801"/>
      </dsp:txXfrm>
    </dsp:sp>
    <dsp:sp modelId="{B59BC7E8-7A73-44C6-8001-464D7FB69F23}">
      <dsp:nvSpPr>
        <dsp:cNvPr id="0" name=""/>
        <dsp:cNvSpPr/>
      </dsp:nvSpPr>
      <dsp:spPr>
        <a:xfrm rot="5400000">
          <a:off x="2868429" y="-943291"/>
          <a:ext cx="986869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льготных микрозаймов (гарантий) субъектам малого и среднего предпринимательства </a:t>
          </a:r>
        </a:p>
      </dsp:txBody>
      <dsp:txXfrm rot="-5400000">
        <a:off x="892463" y="1080850"/>
        <a:ext cx="4890627" cy="890519"/>
      </dsp:txXfrm>
    </dsp:sp>
    <dsp:sp modelId="{2B215A35-A072-46F6-A240-F5947816CE75}">
      <dsp:nvSpPr>
        <dsp:cNvPr id="0" name=""/>
        <dsp:cNvSpPr/>
      </dsp:nvSpPr>
      <dsp:spPr>
        <a:xfrm rot="5400000">
          <a:off x="-284389" y="2461216"/>
          <a:ext cx="1462624" cy="893845"/>
        </a:xfrm>
        <a:prstGeom prst="chevron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 dirty="0"/>
        </a:p>
      </dsp:txBody>
      <dsp:txXfrm rot="-5400000">
        <a:off x="1" y="2623750"/>
        <a:ext cx="893845" cy="568779"/>
      </dsp:txXfrm>
    </dsp:sp>
    <dsp:sp modelId="{7B160711-2FB9-4BB6-9998-B46499891F4F}">
      <dsp:nvSpPr>
        <dsp:cNvPr id="0" name=""/>
        <dsp:cNvSpPr/>
      </dsp:nvSpPr>
      <dsp:spPr>
        <a:xfrm rot="5400000">
          <a:off x="2839981" y="250678"/>
          <a:ext cx="1043765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финансовой поддержки субъектам малого и среднего предпринимательства, осуществляющим деятельность, направленную на решение социальных проблем</a:t>
          </a:r>
        </a:p>
      </dsp:txBody>
      <dsp:txXfrm rot="-5400000">
        <a:off x="892463" y="2249148"/>
        <a:ext cx="4887850" cy="941861"/>
      </dsp:txXfrm>
    </dsp:sp>
    <dsp:sp modelId="{2565D4A0-05CF-47B9-8FFB-BE6545B6B354}">
      <dsp:nvSpPr>
        <dsp:cNvPr id="0" name=""/>
        <dsp:cNvSpPr/>
      </dsp:nvSpPr>
      <dsp:spPr>
        <a:xfrm rot="5400000">
          <a:off x="-191538" y="3595468"/>
          <a:ext cx="1276921" cy="893845"/>
        </a:xfrm>
        <a:prstGeom prst="chevron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 dirty="0"/>
        </a:p>
      </dsp:txBody>
      <dsp:txXfrm rot="-5400000">
        <a:off x="1" y="3850853"/>
        <a:ext cx="893845" cy="383076"/>
      </dsp:txXfrm>
    </dsp:sp>
    <dsp:sp modelId="{F9ACA589-A21B-4ACE-9203-01D2D34AF033}">
      <dsp:nvSpPr>
        <dsp:cNvPr id="0" name=""/>
        <dsp:cNvSpPr/>
      </dsp:nvSpPr>
      <dsp:spPr>
        <a:xfrm rot="5400000">
          <a:off x="2937381" y="1349535"/>
          <a:ext cx="829999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финансовой поддержки в виде грантов в форме субсидий начинающим и действующим инновационным компаниям</a:t>
          </a:r>
        </a:p>
      </dsp:txBody>
      <dsp:txXfrm rot="-5400000">
        <a:off x="882980" y="3444454"/>
        <a:ext cx="4898285" cy="748965"/>
      </dsp:txXfrm>
    </dsp:sp>
    <dsp:sp modelId="{35BFFDCE-35CB-4225-8C10-28AD05C0EE97}">
      <dsp:nvSpPr>
        <dsp:cNvPr id="0" name=""/>
        <dsp:cNvSpPr/>
      </dsp:nvSpPr>
      <dsp:spPr>
        <a:xfrm rot="5400000">
          <a:off x="-191538" y="4648380"/>
          <a:ext cx="1276921" cy="893845"/>
        </a:xfrm>
        <a:prstGeom prst="chevron">
          <a:avLst/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500" kern="1200" dirty="0"/>
        </a:p>
      </dsp:txBody>
      <dsp:txXfrm rot="-5400000">
        <a:off x="1" y="4903765"/>
        <a:ext cx="893845" cy="383076"/>
      </dsp:txXfrm>
    </dsp:sp>
    <dsp:sp modelId="{2157C323-C4C1-4D59-B094-B64519866AA7}">
      <dsp:nvSpPr>
        <dsp:cNvPr id="0" name=""/>
        <dsp:cNvSpPr/>
      </dsp:nvSpPr>
      <dsp:spPr>
        <a:xfrm rot="5400000">
          <a:off x="2884852" y="2460846"/>
          <a:ext cx="951652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88900" marR="0" lvl="1" indent="-8890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Предоставление финансовой поддержки субъектам малого и среднего предпринимательства на возмещение затрат, связанных с кредитно-лизинговыми обязательствами</a:t>
          </a:r>
        </a:p>
      </dsp:txBody>
      <dsp:txXfrm rot="-5400000">
        <a:off x="891277" y="4500877"/>
        <a:ext cx="4892346" cy="858740"/>
      </dsp:txXfrm>
    </dsp:sp>
    <dsp:sp modelId="{BA164D76-0049-4929-A2ED-68820D5F7CA2}">
      <dsp:nvSpPr>
        <dsp:cNvPr id="0" name=""/>
        <dsp:cNvSpPr/>
      </dsp:nvSpPr>
      <dsp:spPr>
        <a:xfrm rot="5400000">
          <a:off x="-276389" y="5965026"/>
          <a:ext cx="1446624" cy="893845"/>
        </a:xfrm>
        <a:prstGeom prst="chevr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 dirty="0"/>
        </a:p>
      </dsp:txBody>
      <dsp:txXfrm rot="-5400000">
        <a:off x="1" y="6135560"/>
        <a:ext cx="893845" cy="552779"/>
      </dsp:txXfrm>
    </dsp:sp>
    <dsp:sp modelId="{F18B8271-D41B-46E0-B4C5-31320F145E02}">
      <dsp:nvSpPr>
        <dsp:cNvPr id="0" name=""/>
        <dsp:cNvSpPr/>
      </dsp:nvSpPr>
      <dsp:spPr>
        <a:xfrm rot="5400000">
          <a:off x="2765846" y="3774217"/>
          <a:ext cx="1194800" cy="49388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>
              <a:latin typeface="Times New Roman" pitchFamily="18" charset="0"/>
              <a:cs typeface="Times New Roman" pitchFamily="18" charset="0"/>
            </a:rPr>
            <a:t>Выдача лицензий на розничную продажу алкогольной продукции (в том числе при оказании услуг общественного питания), лицензирование заготовки, хранения, переработки и реализации лома черных металлов, цветных металлов</a:t>
          </a:r>
        </a:p>
      </dsp:txBody>
      <dsp:txXfrm rot="-5400000">
        <a:off x="893846" y="5704543"/>
        <a:ext cx="4880477" cy="1078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2315" tIns="46159" rIns="92315" bIns="461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2315" tIns="46159" rIns="92315" bIns="461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3E857DB-30EE-465F-A5FE-48D7EB4D137D}" type="datetimeFigureOut">
              <a:rPr lang="ru-RU"/>
              <a:pPr>
                <a:defRPr/>
              </a:pPr>
              <a:t>04.02.2020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6125"/>
            <a:ext cx="27955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5" tIns="46159" rIns="92315" bIns="4615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19638"/>
            <a:ext cx="5441950" cy="4470400"/>
          </a:xfrm>
          <a:prstGeom prst="rect">
            <a:avLst/>
          </a:prstGeom>
        </p:spPr>
        <p:txBody>
          <a:bodyPr vert="horz" lIns="92315" tIns="46159" rIns="92315" bIns="46159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2315" tIns="46159" rIns="92315" bIns="461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2315" tIns="46159" rIns="92315" bIns="461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56F5598-8484-4790-9D81-FFB7335F0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98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20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F5598-8484-4790-9D81-FFB7335F050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1C1E6-B28E-43B0-AB23-00E76FA9C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FDD8-5E6E-45D9-B30D-6E8D55F68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8" y="486836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486836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53B7E-63F8-478D-B5CC-CC2626361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4A2BF-4D19-472F-9FD9-1EC8105B8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7" y="2279656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7" y="6119289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4BF96-617A-4029-9E71-E82BFD254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BE75E-95DD-46DF-8376-8E14E04ED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2" y="486835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6" y="2241552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6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676E7-4609-4B0D-A6F0-736DB88D4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723FD-A537-474F-8D5B-A5E15027B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84C87-79D1-4485-955D-59C567C55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4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6" y="1316568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4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A7BE5-C1EF-455A-8035-9762E8248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4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6" y="1316568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4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B8C27-DE91-4DE8-B7C9-928DB498D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84A6EBF-0776-4685-B782-505827408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sldNum="0" hdr="0"/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5pPr>
      <a:lvl6pPr marL="4572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6pPr>
      <a:lvl7pPr marL="9144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7pPr>
      <a:lvl8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8pPr>
      <a:lvl9pPr marL="1828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rmantourism.ru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maloe.gov-murman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vest.gov-murman.ru/" TargetMode="External"/><Relationship Id="rId11" Type="http://schemas.openxmlformats.org/officeDocument/2006/relationships/chart" Target="../charts/chart1.xml"/><Relationship Id="rId5" Type="http://schemas.openxmlformats.org/officeDocument/2006/relationships/hyperlink" Target="http://mrpp.gov-murman.ru/" TargetMode="External"/><Relationship Id="rId10" Type="http://schemas.openxmlformats.org/officeDocument/2006/relationships/hyperlink" Target="https://inno.gov-murman.ru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://licensing.gov-murman.ru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rmantourism.ru/" TargetMode="External"/><Relationship Id="rId13" Type="http://schemas.openxmlformats.org/officeDocument/2006/relationships/image" Target="../media/image24.jpeg"/><Relationship Id="rId3" Type="http://schemas.openxmlformats.org/officeDocument/2006/relationships/image" Target="../media/image13.png"/><Relationship Id="rId7" Type="http://schemas.openxmlformats.org/officeDocument/2006/relationships/hyperlink" Target="http://maloe.gov-murman.ru/" TargetMode="External"/><Relationship Id="rId12" Type="http://schemas.openxmlformats.org/officeDocument/2006/relationships/hyperlink" Target="https://minec.gov-murman.ru/activities/strategicheskoe-planirovanie/targ_programs/sub05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vest.gov-murman.ru/" TargetMode="External"/><Relationship Id="rId11" Type="http://schemas.openxmlformats.org/officeDocument/2006/relationships/chart" Target="../charts/chart2.xml"/><Relationship Id="rId5" Type="http://schemas.openxmlformats.org/officeDocument/2006/relationships/hyperlink" Target="http://mrpp.gov-murman.ru/" TargetMode="External"/><Relationship Id="rId15" Type="http://schemas.openxmlformats.org/officeDocument/2006/relationships/chart" Target="../charts/chart3.xml"/><Relationship Id="rId10" Type="http://schemas.openxmlformats.org/officeDocument/2006/relationships/hyperlink" Target="https://inno.gov-murman.ru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://licensing.gov-murman.ru/" TargetMode="External"/><Relationship Id="rId1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nvest.gov-murman.ru/" TargetMode="External"/><Relationship Id="rId13" Type="http://schemas.openxmlformats.org/officeDocument/2006/relationships/image" Target="../media/image28.jpeg"/><Relationship Id="rId3" Type="http://schemas.openxmlformats.org/officeDocument/2006/relationships/image" Target="../media/image26.jpeg"/><Relationship Id="rId7" Type="http://schemas.openxmlformats.org/officeDocument/2006/relationships/hyperlink" Target="http://mrpp.gov-murman.ru/" TargetMode="External"/><Relationship Id="rId12" Type="http://schemas.openxmlformats.org/officeDocument/2006/relationships/hyperlink" Target="https://inno.gov-murman.r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hyperlink" Target="http://licensing.gov-murman.ru/" TargetMode="External"/><Relationship Id="rId5" Type="http://schemas.openxmlformats.org/officeDocument/2006/relationships/image" Target="../media/image14.png"/><Relationship Id="rId10" Type="http://schemas.openxmlformats.org/officeDocument/2006/relationships/hyperlink" Target="http://www.murmantourism.ru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maloe.gov-murman.ru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nvest.gov-murman.ru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mrpp.gov-murman.ru/" TargetMode="External"/><Relationship Id="rId12" Type="http://schemas.openxmlformats.org/officeDocument/2006/relationships/hyperlink" Target="https://inno.gov-murman.r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hyperlink" Target="http://licensing.gov-murman.ru/" TargetMode="External"/><Relationship Id="rId5" Type="http://schemas.openxmlformats.org/officeDocument/2006/relationships/image" Target="../media/image30.jpeg"/><Relationship Id="rId10" Type="http://schemas.openxmlformats.org/officeDocument/2006/relationships/hyperlink" Target="http://www.murmantourism.ru/" TargetMode="External"/><Relationship Id="rId4" Type="http://schemas.openxmlformats.org/officeDocument/2006/relationships/image" Target="../media/image29.jpeg"/><Relationship Id="rId9" Type="http://schemas.openxmlformats.org/officeDocument/2006/relationships/hyperlink" Target="http://maloe.gov-murman.ru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hyperlink" Target="http://licensing.gov-murman.ru/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12" Type="http://schemas.openxmlformats.org/officeDocument/2006/relationships/hyperlink" Target="http://www.murmantourism.ru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hyperlink" Target="http://maloe.gov-murman.ru/" TargetMode="External"/><Relationship Id="rId5" Type="http://schemas.openxmlformats.org/officeDocument/2006/relationships/image" Target="../media/image32.jpeg"/><Relationship Id="rId10" Type="http://schemas.openxmlformats.org/officeDocument/2006/relationships/hyperlink" Target="http://invest.gov-murman.ru/" TargetMode="External"/><Relationship Id="rId4" Type="http://schemas.openxmlformats.org/officeDocument/2006/relationships/image" Target="../media/image31.jpeg"/><Relationship Id="rId9" Type="http://schemas.openxmlformats.org/officeDocument/2006/relationships/hyperlink" Target="http://mrpp.gov-murman.ru/" TargetMode="External"/><Relationship Id="rId14" Type="http://schemas.openxmlformats.org/officeDocument/2006/relationships/hyperlink" Target="https://inno.gov-murman.ru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hyperlink" Target="http://www.murmantourism.ru/" TargetMode="External"/><Relationship Id="rId3" Type="http://schemas.openxmlformats.org/officeDocument/2006/relationships/image" Target="../media/image13.png"/><Relationship Id="rId7" Type="http://schemas.openxmlformats.org/officeDocument/2006/relationships/diagramColors" Target="../diagrams/colors3.xml"/><Relationship Id="rId12" Type="http://schemas.openxmlformats.org/officeDocument/2006/relationships/hyperlink" Target="http://maloe.gov-murman.ru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hyperlink" Target="http://invest.gov-murman.ru/" TargetMode="External"/><Relationship Id="rId5" Type="http://schemas.openxmlformats.org/officeDocument/2006/relationships/diagramLayout" Target="../diagrams/layout3.xml"/><Relationship Id="rId15" Type="http://schemas.openxmlformats.org/officeDocument/2006/relationships/hyperlink" Target="https://inno.gov-murman.ru/" TargetMode="External"/><Relationship Id="rId10" Type="http://schemas.openxmlformats.org/officeDocument/2006/relationships/hyperlink" Target="http://mrpp.gov-murman.ru/" TargetMode="External"/><Relationship Id="rId4" Type="http://schemas.openxmlformats.org/officeDocument/2006/relationships/diagramData" Target="../diagrams/data3.xml"/><Relationship Id="rId9" Type="http://schemas.openxmlformats.org/officeDocument/2006/relationships/image" Target="../media/image14.png"/><Relationship Id="rId14" Type="http://schemas.openxmlformats.org/officeDocument/2006/relationships/hyperlink" Target="http://licensing.gov-murman.ru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13" Type="http://schemas.openxmlformats.org/officeDocument/2006/relationships/hyperlink" Target="http://maloe.gov-murman.ru/" TargetMode="External"/><Relationship Id="rId3" Type="http://schemas.openxmlformats.org/officeDocument/2006/relationships/image" Target="../media/image35.jpeg"/><Relationship Id="rId7" Type="http://schemas.openxmlformats.org/officeDocument/2006/relationships/diagramQuickStyle" Target="../diagrams/quickStyle4.xml"/><Relationship Id="rId12" Type="http://schemas.openxmlformats.org/officeDocument/2006/relationships/hyperlink" Target="http://invest.gov-murman.ru/" TargetMode="External"/><Relationship Id="rId2" Type="http://schemas.openxmlformats.org/officeDocument/2006/relationships/notesSlide" Target="../notesSlides/notesSlide16.xml"/><Relationship Id="rId16" Type="http://schemas.openxmlformats.org/officeDocument/2006/relationships/hyperlink" Target="https://inno.gov-murman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11" Type="http://schemas.openxmlformats.org/officeDocument/2006/relationships/hyperlink" Target="http://mrpp.gov-murman.ru/" TargetMode="External"/><Relationship Id="rId5" Type="http://schemas.openxmlformats.org/officeDocument/2006/relationships/diagramData" Target="../diagrams/data4.xml"/><Relationship Id="rId15" Type="http://schemas.openxmlformats.org/officeDocument/2006/relationships/hyperlink" Target="http://licensing.gov-murman.ru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microsoft.com/office/2007/relationships/diagramDrawing" Target="../diagrams/drawing4.xml"/><Relationship Id="rId14" Type="http://schemas.openxmlformats.org/officeDocument/2006/relationships/hyperlink" Target="http://www.murmantourism.ru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nvest.gov-murman.ru/" TargetMode="External"/><Relationship Id="rId3" Type="http://schemas.openxmlformats.org/officeDocument/2006/relationships/image" Target="../media/image36.jpeg"/><Relationship Id="rId7" Type="http://schemas.openxmlformats.org/officeDocument/2006/relationships/hyperlink" Target="http://mrpp.gov-murman.ru/" TargetMode="External"/><Relationship Id="rId12" Type="http://schemas.openxmlformats.org/officeDocument/2006/relationships/hyperlink" Target="https://inno.gov-murman.ru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hyperlink" Target="http://licensing.gov-murman.ru/" TargetMode="External"/><Relationship Id="rId5" Type="http://schemas.openxmlformats.org/officeDocument/2006/relationships/image" Target="../media/image13.png"/><Relationship Id="rId10" Type="http://schemas.openxmlformats.org/officeDocument/2006/relationships/hyperlink" Target="http://www.murmantourism.ru/" TargetMode="External"/><Relationship Id="rId4" Type="http://schemas.openxmlformats.org/officeDocument/2006/relationships/image" Target="../media/image37.png"/><Relationship Id="rId9" Type="http://schemas.openxmlformats.org/officeDocument/2006/relationships/hyperlink" Target="http://maloe.gov-murman.ru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info@murman-con.ru" TargetMode="External"/><Relationship Id="rId13" Type="http://schemas.openxmlformats.org/officeDocument/2006/relationships/image" Target="../media/image41.png"/><Relationship Id="rId18" Type="http://schemas.openxmlformats.org/officeDocument/2006/relationships/hyperlink" Target="https://vk.com/invest_murman" TargetMode="External"/><Relationship Id="rId26" Type="http://schemas.microsoft.com/office/2007/relationships/diagramDrawing" Target="../diagrams/drawing5.xml"/><Relationship Id="rId3" Type="http://schemas.openxmlformats.org/officeDocument/2006/relationships/image" Target="../media/image13.png"/><Relationship Id="rId21" Type="http://schemas.openxmlformats.org/officeDocument/2006/relationships/hyperlink" Target="https://vk.com/pred51" TargetMode="External"/><Relationship Id="rId7" Type="http://schemas.openxmlformats.org/officeDocument/2006/relationships/image" Target="../media/image38.jpeg"/><Relationship Id="rId12" Type="http://schemas.openxmlformats.org/officeDocument/2006/relationships/image" Target="../media/image40.png"/><Relationship Id="rId17" Type="http://schemas.openxmlformats.org/officeDocument/2006/relationships/hyperlink" Target="https://www.facebook.com/investmurman" TargetMode="External"/><Relationship Id="rId25" Type="http://schemas.openxmlformats.org/officeDocument/2006/relationships/diagramColors" Target="../diagrams/colors5.xml"/><Relationship Id="rId2" Type="http://schemas.openxmlformats.org/officeDocument/2006/relationships/notesSlide" Target="../notesSlides/notesSlide18.xml"/><Relationship Id="rId16" Type="http://schemas.openxmlformats.org/officeDocument/2006/relationships/hyperlink" Target="https://twitter.com/investmurman" TargetMode="External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corp@invest-murman.ru" TargetMode="External"/><Relationship Id="rId11" Type="http://schemas.openxmlformats.org/officeDocument/2006/relationships/image" Target="../media/image39.jpeg"/><Relationship Id="rId24" Type="http://schemas.openxmlformats.org/officeDocument/2006/relationships/diagramQuickStyle" Target="../diagrams/quickStyle5.xml"/><Relationship Id="rId5" Type="http://schemas.openxmlformats.org/officeDocument/2006/relationships/hyperlink" Target="http://www.invest-murman.ru/" TargetMode="External"/><Relationship Id="rId15" Type="http://schemas.openxmlformats.org/officeDocument/2006/relationships/image" Target="../media/image43.jpeg"/><Relationship Id="rId23" Type="http://schemas.openxmlformats.org/officeDocument/2006/relationships/diagramLayout" Target="../diagrams/layout5.xml"/><Relationship Id="rId10" Type="http://schemas.openxmlformats.org/officeDocument/2006/relationships/image" Target="../media/image14.png"/><Relationship Id="rId19" Type="http://schemas.openxmlformats.org/officeDocument/2006/relationships/image" Target="../media/image44.png"/><Relationship Id="rId4" Type="http://schemas.openxmlformats.org/officeDocument/2006/relationships/hyperlink" Target="NULL" TargetMode="External"/><Relationship Id="rId9" Type="http://schemas.openxmlformats.org/officeDocument/2006/relationships/hyperlink" Target="https://www.invest-murman.ru/" TargetMode="External"/><Relationship Id="rId14" Type="http://schemas.openxmlformats.org/officeDocument/2006/relationships/image" Target="../media/image42.jpeg"/><Relationship Id="rId22" Type="http://schemas.openxmlformats.org/officeDocument/2006/relationships/diagramData" Target="../diagrams/data5.xml"/><Relationship Id="rId27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nkoformap@yandex.ru" TargetMode="External"/><Relationship Id="rId13" Type="http://schemas.openxmlformats.org/officeDocument/2006/relationships/image" Target="../media/image40.png"/><Relationship Id="rId18" Type="http://schemas.openxmlformats.org/officeDocument/2006/relationships/hyperlink" Target="https://www.facebook.com/investmurman" TargetMode="External"/><Relationship Id="rId26" Type="http://schemas.openxmlformats.org/officeDocument/2006/relationships/diagramColors" Target="../diagrams/colors6.xml"/><Relationship Id="rId3" Type="http://schemas.openxmlformats.org/officeDocument/2006/relationships/image" Target="../media/image13.png"/><Relationship Id="rId21" Type="http://schemas.openxmlformats.org/officeDocument/2006/relationships/hyperlink" Target="mailto:info@murmancluster.ru" TargetMode="External"/><Relationship Id="rId7" Type="http://schemas.openxmlformats.org/officeDocument/2006/relationships/hyperlink" Target="http://formap.ru/" TargetMode="External"/><Relationship Id="rId12" Type="http://schemas.openxmlformats.org/officeDocument/2006/relationships/image" Target="../media/image49.png"/><Relationship Id="rId17" Type="http://schemas.openxmlformats.org/officeDocument/2006/relationships/hyperlink" Target="https://twitter.com/investmurman" TargetMode="External"/><Relationship Id="rId25" Type="http://schemas.openxmlformats.org/officeDocument/2006/relationships/diagramQuickStyle" Target="../diagrams/quickStyle6.xml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43.jpeg"/><Relationship Id="rId20" Type="http://schemas.openxmlformats.org/officeDocument/2006/relationships/hyperlink" Target="http://murmancluster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11" Type="http://schemas.openxmlformats.org/officeDocument/2006/relationships/image" Target="../media/image48.png"/><Relationship Id="rId24" Type="http://schemas.openxmlformats.org/officeDocument/2006/relationships/diagramLayout" Target="../diagrams/layout6.xml"/><Relationship Id="rId5" Type="http://schemas.openxmlformats.org/officeDocument/2006/relationships/hyperlink" Target="mailto:info@cppmo.ru" TargetMode="External"/><Relationship Id="rId15" Type="http://schemas.openxmlformats.org/officeDocument/2006/relationships/image" Target="../media/image42.jpeg"/><Relationship Id="rId23" Type="http://schemas.openxmlformats.org/officeDocument/2006/relationships/diagramData" Target="../diagrams/data6.xml"/><Relationship Id="rId10" Type="http://schemas.openxmlformats.org/officeDocument/2006/relationships/image" Target="../media/image14.png"/><Relationship Id="rId19" Type="http://schemas.openxmlformats.org/officeDocument/2006/relationships/hyperlink" Target="https://vk.com/invest_murman" TargetMode="External"/><Relationship Id="rId4" Type="http://schemas.openxmlformats.org/officeDocument/2006/relationships/hyperlink" Target="http://cppmo.ru/" TargetMode="External"/><Relationship Id="rId9" Type="http://schemas.openxmlformats.org/officeDocument/2006/relationships/hyperlink" Target="http://www.invest-murman.ru/" TargetMode="External"/><Relationship Id="rId14" Type="http://schemas.openxmlformats.org/officeDocument/2006/relationships/image" Target="../media/image41.png"/><Relationship Id="rId22" Type="http://schemas.openxmlformats.org/officeDocument/2006/relationships/image" Target="../media/image50.png"/><Relationship Id="rId27" Type="http://schemas.microsoft.com/office/2007/relationships/diagramDrawing" Target="../diagrams/drawin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52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hyperlink" Target="http://www.murmantourism.ru/" TargetMode="External"/><Relationship Id="rId3" Type="http://schemas.openxmlformats.org/officeDocument/2006/relationships/image" Target="../media/image53.jpeg"/><Relationship Id="rId7" Type="http://schemas.openxmlformats.org/officeDocument/2006/relationships/image" Target="../media/image56.jpeg"/><Relationship Id="rId12" Type="http://schemas.openxmlformats.org/officeDocument/2006/relationships/hyperlink" Target="http://maloe.gov-murman.ru/" TargetMode="External"/><Relationship Id="rId2" Type="http://schemas.openxmlformats.org/officeDocument/2006/relationships/notesSlide" Target="../notesSlides/notesSlide22.xml"/><Relationship Id="rId16" Type="http://schemas.openxmlformats.org/officeDocument/2006/relationships/hyperlink" Target="mailto:kosheleva@gov-murman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hyperlink" Target="http://invest.gov-murman.ru/" TargetMode="External"/><Relationship Id="rId5" Type="http://schemas.openxmlformats.org/officeDocument/2006/relationships/image" Target="../media/image55.jpeg"/><Relationship Id="rId15" Type="http://schemas.openxmlformats.org/officeDocument/2006/relationships/hyperlink" Target="https://inno.gov-murman.ru/" TargetMode="External"/><Relationship Id="rId10" Type="http://schemas.openxmlformats.org/officeDocument/2006/relationships/hyperlink" Target="http://mrpp.gov-murman.ru/" TargetMode="External"/><Relationship Id="rId4" Type="http://schemas.openxmlformats.org/officeDocument/2006/relationships/image" Target="../media/image54.jpeg"/><Relationship Id="rId9" Type="http://schemas.openxmlformats.org/officeDocument/2006/relationships/image" Target="../media/image14.png"/><Relationship Id="rId14" Type="http://schemas.openxmlformats.org/officeDocument/2006/relationships/hyperlink" Target="http://licensing.gov-murman.ru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mrpp@gov-murman.ru" TargetMode="External"/><Relationship Id="rId13" Type="http://schemas.openxmlformats.org/officeDocument/2006/relationships/image" Target="../media/image42.jpeg"/><Relationship Id="rId18" Type="http://schemas.openxmlformats.org/officeDocument/2006/relationships/image" Target="../media/image40.png"/><Relationship Id="rId3" Type="http://schemas.openxmlformats.org/officeDocument/2006/relationships/image" Target="../media/image1.png"/><Relationship Id="rId21" Type="http://schemas.openxmlformats.org/officeDocument/2006/relationships/hyperlink" Target="https://ok.ru/group/55009531330757" TargetMode="External"/><Relationship Id="rId7" Type="http://schemas.openxmlformats.org/officeDocument/2006/relationships/image" Target="../media/image5.jpeg"/><Relationship Id="rId12" Type="http://schemas.openxmlformats.org/officeDocument/2006/relationships/hyperlink" Target="mailto:alco_met@gov-murman.ru" TargetMode="External"/><Relationship Id="rId17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6" Type="http://schemas.openxmlformats.org/officeDocument/2006/relationships/hyperlink" Target="https://www.facebook.com/profile.php?id=100034918913313" TargetMode="External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41.png"/><Relationship Id="rId10" Type="http://schemas.openxmlformats.org/officeDocument/2006/relationships/image" Target="../media/image8.jpeg"/><Relationship Id="rId19" Type="http://schemas.openxmlformats.org/officeDocument/2006/relationships/hyperlink" Target="https://twitter.com/dkLcs9XcveeLbDm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hyperlink" Target="https://vk.com/minprom5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maloe.gov-murman.ru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invest.gov-murman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rpp.gov-murman.ru/" TargetMode="External"/><Relationship Id="rId11" Type="http://schemas.openxmlformats.org/officeDocument/2006/relationships/hyperlink" Target="https://inno.gov-murman.ru/" TargetMode="External"/><Relationship Id="rId5" Type="http://schemas.openxmlformats.org/officeDocument/2006/relationships/image" Target="../media/image16.jpeg"/><Relationship Id="rId10" Type="http://schemas.openxmlformats.org/officeDocument/2006/relationships/hyperlink" Target="http://licensing.gov-murman.ru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://www.murmantourism.ru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aloe.gov-murman.ru/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://invest.gov-murman.r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rpp.gov-murman.ru/" TargetMode="External"/><Relationship Id="rId11" Type="http://schemas.openxmlformats.org/officeDocument/2006/relationships/hyperlink" Target="https://inno.gov-murman.ru/" TargetMode="External"/><Relationship Id="rId5" Type="http://schemas.openxmlformats.org/officeDocument/2006/relationships/image" Target="../media/image20.png"/><Relationship Id="rId10" Type="http://schemas.openxmlformats.org/officeDocument/2006/relationships/hyperlink" Target="http://licensing.gov-murman.ru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www.murmantourism.ru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1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maloe.gov-murman.ru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://invest.gov-murman.r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rpp.gov-murman.ru/" TargetMode="External"/><Relationship Id="rId11" Type="http://schemas.openxmlformats.org/officeDocument/2006/relationships/hyperlink" Target="https://inno.gov-murman.ru/" TargetMode="External"/><Relationship Id="rId5" Type="http://schemas.openxmlformats.org/officeDocument/2006/relationships/image" Target="../media/image14.png"/><Relationship Id="rId10" Type="http://schemas.openxmlformats.org/officeDocument/2006/relationships/hyperlink" Target="http://licensing.gov-murman.ru/" TargetMode="External"/><Relationship Id="rId4" Type="http://schemas.openxmlformats.org/officeDocument/2006/relationships/image" Target="../media/image22.png"/><Relationship Id="rId9" Type="http://schemas.openxmlformats.org/officeDocument/2006/relationships/hyperlink" Target="http://www.murmantourism.ru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maloe.gov-murman.ru/" TargetMode="External"/><Relationship Id="rId3" Type="http://schemas.openxmlformats.org/officeDocument/2006/relationships/image" Target="../media/image23.jpeg"/><Relationship Id="rId7" Type="http://schemas.openxmlformats.org/officeDocument/2006/relationships/hyperlink" Target="http://invest.gov-murman.r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rpp.gov-murman.ru/" TargetMode="External"/><Relationship Id="rId11" Type="http://schemas.openxmlformats.org/officeDocument/2006/relationships/hyperlink" Target="https://inno.gov-murman.ru/" TargetMode="External"/><Relationship Id="rId5" Type="http://schemas.openxmlformats.org/officeDocument/2006/relationships/image" Target="../media/image14.png"/><Relationship Id="rId10" Type="http://schemas.openxmlformats.org/officeDocument/2006/relationships/hyperlink" Target="http://licensing.gov-murman.ru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www.murmantourism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 txBox="1">
            <a:spLocks noChangeArrowheads="1"/>
          </p:cNvSpPr>
          <p:nvPr/>
        </p:nvSpPr>
        <p:spPr>
          <a:xfrm>
            <a:off x="508793" y="3142740"/>
            <a:ext cx="6143625" cy="344548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0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Открытый бюджет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2019 год</a:t>
            </a:r>
            <a:endParaRPr lang="en-US" sz="2800" b="1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Министерства инвестиций, развития предпринимательства и рыбного хозяйства Мурманской области</a:t>
            </a:r>
          </a:p>
          <a:p>
            <a:pPr fontAlgn="auto">
              <a:spcAft>
                <a:spcPts val="0"/>
              </a:spcAft>
              <a:defRPr/>
            </a:pPr>
            <a:endParaRPr lang="ru-RU" sz="2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6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i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08.11.2019 Министерство развития промышленности и предпринимательства и Мурманской области</a:t>
            </a:r>
            <a:r>
              <a:rPr lang="ru-RU" sz="26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5123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4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00747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извлечение 6"/>
          <p:cNvSpPr/>
          <p:nvPr/>
        </p:nvSpPr>
        <p:spPr>
          <a:xfrm rot="5400000">
            <a:off x="6080125" y="749301"/>
            <a:ext cx="1087437" cy="182562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Блок-схема: извлечение 55"/>
          <p:cNvSpPr/>
          <p:nvPr/>
        </p:nvSpPr>
        <p:spPr>
          <a:xfrm rot="16200000">
            <a:off x="-379412" y="722312"/>
            <a:ext cx="1087438" cy="182563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5127" name="Группа 7"/>
          <p:cNvGrpSpPr>
            <a:grpSpLocks/>
          </p:cNvGrpSpPr>
          <p:nvPr/>
        </p:nvGrpSpPr>
        <p:grpSpPr bwMode="auto">
          <a:xfrm>
            <a:off x="147638" y="7246938"/>
            <a:ext cx="6643687" cy="1244600"/>
            <a:chOff x="128941" y="7692708"/>
            <a:chExt cx="6643302" cy="1244726"/>
          </a:xfrm>
        </p:grpSpPr>
        <p:sp>
          <p:nvSpPr>
            <p:cNvPr id="63" name="Блок-схема: извлечение 62"/>
            <p:cNvSpPr/>
            <p:nvPr/>
          </p:nvSpPr>
          <p:spPr>
            <a:xfrm rot="5400000">
              <a:off x="6137193" y="8249992"/>
              <a:ext cx="1087547" cy="182551"/>
            </a:xfrm>
            <a:prstGeom prst="flowChartExtra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Блок-схема: извлечение 63"/>
            <p:cNvSpPr/>
            <p:nvPr/>
          </p:nvSpPr>
          <p:spPr>
            <a:xfrm rot="16200000">
              <a:off x="-323557" y="8223001"/>
              <a:ext cx="1087548" cy="182551"/>
            </a:xfrm>
            <a:prstGeom prst="flowChartExtra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5136" name="Picture 12" descr="http://severpost.ru/docs/upload/141216002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1749" y="7695979"/>
              <a:ext cx="1855188" cy="1236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7" name="Picture 16" descr="https://g-a.d-cd.net/809011u-960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84950" y="7692708"/>
              <a:ext cx="2664296" cy="1244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8" name="Picture 14" descr="http://black-belt.ucoz.ru/4742876_22374927_Murmansk_2_oranzh_2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42134" y="7699761"/>
              <a:ext cx="2497235" cy="1233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8" name="Picture 18" descr="http://upload.wikimedia.org/wikipedia/commons/thumb/3/3b/%D0%93%D0%B5%D1%80%D0%B1_%D0%9C%D1%83%D1%80%D0%BC%D0%B0%D0%BD%D1%81%D0%BA%D0%BE%D0%B9_%D0%BE%D0%B1%D0%BB%D0%B0%D1%81%D1%82%D0%B8.svg/200px-%D0%93%D0%B5%D1%80%D0%B1_%D0%9C%D1%83%D1%80%D0%BC%D0%B0%D0%BD%D1%81%D0%BA%D0%BE%D0%B9_%D0%BE%D0%B1%D0%BB%D0%B0%D1%81%D1%82%D0%B8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6106" y="1716973"/>
            <a:ext cx="8890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2363788" y="8461375"/>
            <a:ext cx="2433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Издание 15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Январь 2020 года</a:t>
            </a:r>
          </a:p>
        </p:txBody>
      </p:sp>
      <p:grpSp>
        <p:nvGrpSpPr>
          <p:cNvPr id="5130" name="Группа 2"/>
          <p:cNvGrpSpPr>
            <a:grpSpLocks/>
          </p:cNvGrpSpPr>
          <p:nvPr/>
        </p:nvGrpSpPr>
        <p:grpSpPr bwMode="auto">
          <a:xfrm>
            <a:off x="981075" y="311150"/>
            <a:ext cx="5006975" cy="1238250"/>
            <a:chOff x="980728" y="310401"/>
            <a:chExt cx="5007181" cy="1239549"/>
          </a:xfrm>
        </p:grpSpPr>
        <p:pic>
          <p:nvPicPr>
            <p:cNvPr id="5131" name="Picture 5" descr="G:\qHoZUPtMpns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80728" y="310401"/>
              <a:ext cx="2018743" cy="1207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6" descr="G:\images (1)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99471" y="342309"/>
              <a:ext cx="1311852" cy="1207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7" descr="G:\Фото для каталога\Леонид\___DSC02923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311323" y="310401"/>
              <a:ext cx="1676586" cy="1173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0" y="0"/>
            <a:ext cx="6858000" cy="1049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b">
              <a:defRPr/>
            </a:pPr>
            <a:r>
              <a:rPr lang="ru-RU" sz="15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Государственная программа Мурманской области «Развитие экономического потенциала и формирование благоприятного предпринимательского климата»</a:t>
            </a:r>
          </a:p>
        </p:txBody>
      </p:sp>
      <p:sp>
        <p:nvSpPr>
          <p:cNvPr id="1028" name="Прямоугольник 36"/>
          <p:cNvSpPr>
            <a:spLocks noChangeArrowheads="1"/>
          </p:cNvSpPr>
          <p:nvPr/>
        </p:nvSpPr>
        <p:spPr bwMode="auto">
          <a:xfrm>
            <a:off x="696755" y="817880"/>
            <a:ext cx="2293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Соисполнитель программы: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132856" y="648542"/>
            <a:ext cx="5307012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300" b="1" dirty="0">
                <a:solidFill>
                  <a:srgbClr val="005570"/>
                </a:solidFill>
                <a:latin typeface="Segoe Script" panose="020B0504020000000003" pitchFamily="34" charset="0"/>
                <a:cs typeface="Times New Roman" panose="02020603050405020304" pitchFamily="18" charset="0"/>
              </a:rPr>
              <a:t>Министерство инвестиций, развития  предпринимательства и рыбного хозяйства Мурманской области  </a:t>
            </a:r>
          </a:p>
        </p:txBody>
      </p:sp>
      <p:sp>
        <p:nvSpPr>
          <p:cNvPr id="1030" name="Прямоугольник 38"/>
          <p:cNvSpPr>
            <a:spLocks noChangeArrowheads="1"/>
          </p:cNvSpPr>
          <p:nvPr/>
        </p:nvSpPr>
        <p:spPr bwMode="auto">
          <a:xfrm>
            <a:off x="548680" y="2195736"/>
            <a:ext cx="6111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Ресурсное обеспечение реализации государственной программы:</a:t>
            </a:r>
          </a:p>
        </p:txBody>
      </p:sp>
      <p:sp>
        <p:nvSpPr>
          <p:cNvPr id="1031" name="Прямоугольник 39"/>
          <p:cNvSpPr>
            <a:spLocks noChangeArrowheads="1"/>
          </p:cNvSpPr>
          <p:nvPr/>
        </p:nvSpPr>
        <p:spPr bwMode="auto">
          <a:xfrm>
            <a:off x="692696" y="7884368"/>
            <a:ext cx="1300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1187624"/>
            <a:ext cx="6889750" cy="1077218"/>
          </a:xfrm>
          <a:prstGeom prst="rect">
            <a:avLst/>
          </a:prstGeom>
          <a:solidFill>
            <a:schemeClr val="accent6">
              <a:lumMod val="60000"/>
              <a:lumOff val="40000"/>
              <a:alpha val="29000"/>
            </a:schemeClr>
          </a:solidFill>
        </p:spPr>
        <p:txBody>
          <a:bodyPr>
            <a:spAutoFit/>
          </a:bodyPr>
          <a:lstStyle/>
          <a:p>
            <a:pPr marL="361950" algn="just"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благоприятного предпринимательского климата и условий для ведения бизнеса, повышение инвестиционной и инновационной активности бизнеса в регионе, содействие реализации конкурентных преимуществ региона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0" y="971600"/>
            <a:ext cx="836712" cy="427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2"/>
                </a:solidFill>
                <a:latin typeface="Segoe Script" panose="020B0504020000000003" pitchFamily="34" charset="0"/>
              </a:rPr>
              <a:t>Цель :</a:t>
            </a:r>
          </a:p>
        </p:txBody>
      </p:sp>
      <p:grpSp>
        <p:nvGrpSpPr>
          <p:cNvPr id="1034" name="Группа 62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039" name="Рисунок 6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Рисунок 6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Прямоугольник 17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2700" y="8100392"/>
            <a:ext cx="6889750" cy="1077218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http://mirp.gov-murman.ru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http://invest.gov-murman.ru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http://maloe.gov-murman.ru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http://www.murmantourism.ru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http://licensing.gov-murman.ru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https://inno.gov-murman.ru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6357274"/>
              </p:ext>
            </p:extLst>
          </p:nvPr>
        </p:nvGraphicFramePr>
        <p:xfrm>
          <a:off x="0" y="2411760"/>
          <a:ext cx="68580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636" y="938213"/>
            <a:ext cx="6556139" cy="187020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41425" y="250825"/>
            <a:ext cx="4837113" cy="557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Динамика ключевых </a:t>
            </a:r>
          </a:p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программы</a:t>
            </a:r>
          </a:p>
        </p:txBody>
      </p:sp>
      <p:grpSp>
        <p:nvGrpSpPr>
          <p:cNvPr id="2059" name="Группа 17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065" name="Рисунок 18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6" name="Рисунок 19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8640" y="2886837"/>
            <a:ext cx="6520135" cy="237068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1"/>
          <p:cNvSpPr>
            <a:spLocks noChangeArrowheads="1"/>
          </p:cNvSpPr>
          <p:nvPr/>
        </p:nvSpPr>
        <p:spPr bwMode="auto">
          <a:xfrm>
            <a:off x="271002" y="3022658"/>
            <a:ext cx="62646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платных услуг, оказанных населению в Мурманской области в сфере туризма (включая услуги коллективных мест размещения), (млн. рублей) </a:t>
            </a:r>
            <a:r>
              <a: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до 2016 года не учитывались платные услуги санаторно-оздоровительных комплексов</a:t>
            </a:r>
          </a:p>
        </p:txBody>
      </p: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633057664"/>
              </p:ext>
            </p:extLst>
          </p:nvPr>
        </p:nvGraphicFramePr>
        <p:xfrm>
          <a:off x="250294" y="4004841"/>
          <a:ext cx="6336704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14290" y="5286380"/>
            <a:ext cx="64087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полной версией государственной программы Мурманской области «Развитие экономического потенциала и формирование благоприятного предпринимательского климата» можно ознакомится перейдя по ссылке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  <a:hlinkClick r:id="rId12"/>
              </a:rPr>
              <a:t>https://minec.gov-murman.ru/activities/strategicheskoe-planirovanie/targ_programs/sub05/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30722" name="Picture 2" descr="C:\Users\maslovataya\Desktop\1463985375_0dwdg83w-v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01208" y="6804248"/>
            <a:ext cx="1268760" cy="962073"/>
          </a:xfrm>
          <a:prstGeom prst="rect">
            <a:avLst/>
          </a:prstGeom>
          <a:noFill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6785665"/>
            <a:ext cx="1772816" cy="97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5">
            <a:extLst>
              <a:ext uri="{FF2B5EF4-FFF2-40B4-BE49-F238E27FC236}">
                <a16:creationId xmlns:a16="http://schemas.microsoft.com/office/drawing/2014/main" id="{39AE5852-8B56-49A4-97C8-1C441C095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656" y="971550"/>
            <a:ext cx="619268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ctr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субъектов малого и среднего предпринимательства (включая индивидуальных предпринимателей) в расчете на 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тыс. человек населения, ед.</a:t>
            </a:r>
          </a:p>
        </p:txBody>
      </p:sp>
      <p:graphicFrame>
        <p:nvGraphicFramePr>
          <p:cNvPr id="21" name="Диаграмма 20">
            <a:extLst>
              <a:ext uri="{FF2B5EF4-FFF2-40B4-BE49-F238E27FC236}">
                <a16:creationId xmlns:a16="http://schemas.microsoft.com/office/drawing/2014/main" id="{D5B2CFE6-EFC5-477A-BE63-AFD842A772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4012324"/>
              </p:ext>
            </p:extLst>
          </p:nvPr>
        </p:nvGraphicFramePr>
        <p:xfrm>
          <a:off x="260648" y="1907704"/>
          <a:ext cx="6264696" cy="792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rkoe-priozersk.ru/wp-content/uploads/2016/05/%C2%A9-coramax-Fotolia.com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2" y="3786182"/>
            <a:ext cx="1440160" cy="161166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793750" y="250825"/>
            <a:ext cx="5307013" cy="557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Основные направления </a:t>
            </a:r>
          </a:p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программы за 2019 год</a:t>
            </a:r>
          </a:p>
        </p:txBody>
      </p:sp>
      <p:grpSp>
        <p:nvGrpSpPr>
          <p:cNvPr id="15365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5376" name="Рисунок 7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7" name="Рисунок 7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519113" y="1049338"/>
            <a:ext cx="5789612" cy="646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«Формирование благоприятной инвестиционной среды»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2657" y="1835696"/>
            <a:ext cx="352839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повышения инвестиционной привлекательности территории региона   </a:t>
            </a: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2, 3 млн. рублей</a:t>
            </a:r>
          </a:p>
          <a:p>
            <a:pPr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48680" y="2915817"/>
            <a:ext cx="5789612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 «Развитие промышленности, инновационной и научно-технической деятельности»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428868" y="3929058"/>
            <a:ext cx="391953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условий для реализации кластерных инициатив Мурманской области</a:t>
            </a: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0, 22 млн. рублей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571744" y="4643438"/>
            <a:ext cx="3598863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финансовой поддержки инновационным компаниям</a:t>
            </a: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1, 0 млн. рублей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38922" name="Picture 10" descr="http://i1055.photobucket.com/albums/s508/pbsbenefits/call_to_action_white_m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9040" y="1763688"/>
            <a:ext cx="2016224" cy="108012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2700" y="7786710"/>
            <a:ext cx="684530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80" y="5436096"/>
            <a:ext cx="5775325" cy="646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 «Обеспечение реализации государственной программы»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8681" y="6156176"/>
            <a:ext cx="4392488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реализации государственных функций и оказания государственных услуг в сферах инвестиций, развития промышленности, предпринимательства и инноваций,  туризма, лицензирования отдельных видов деятельности</a:t>
            </a:r>
          </a:p>
          <a:p>
            <a:pPr marL="285750" indent="-285750" algn="ctr">
              <a:defRPr/>
            </a:pPr>
            <a:r>
              <a:rPr lang="ru-RU" sz="1600" b="1" dirty="0">
                <a:latin typeface="Segoe Print" pitchFamily="2" charset="0"/>
                <a:cs typeface="Times New Roman" panose="02020603050405020304" pitchFamily="18" charset="0"/>
              </a:rPr>
              <a:t>56, 4 млн. рублей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99334" y="6516216"/>
            <a:ext cx="1914203" cy="12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766763" y="277813"/>
            <a:ext cx="5307012" cy="555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Основные направления </a:t>
            </a:r>
          </a:p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программы за 2019 год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0713" y="1763713"/>
            <a:ext cx="43846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 fontAlgn="t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финансовой поддержки субъектам МСП</a:t>
            </a:r>
          </a:p>
          <a:p>
            <a:pPr algn="ctr" fontAlgn="t">
              <a:defRPr/>
            </a:pPr>
            <a:r>
              <a:rPr lang="ru-RU" sz="1400" dirty="0">
                <a:latin typeface="Arial" charset="0"/>
                <a:cs typeface="+mn-cs"/>
              </a:rPr>
              <a:t> </a:t>
            </a: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19,5 млн. рублей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765175" y="2484438"/>
            <a:ext cx="5454650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развитие объектов инфраструктуры поддержки МСП</a:t>
            </a: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3,8 млн. рублей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04864" y="4211960"/>
            <a:ext cx="45037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информационной, консультационной поддержки субъектам МСП, а также поддержки в области подготовки, переподготовки и повышения квалификации кадров субъектов МСП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0,9 млн. рублей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68375" y="3132138"/>
            <a:ext cx="5889625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 fontAlgn="t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Поддержка начинающих предпринимателей, в том числе путем предоставления в аренду нежилых помещений и оказания услуг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бизнес-инкубирования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11, 6 млн. рублей</a:t>
            </a:r>
          </a:p>
        </p:txBody>
      </p:sp>
      <p:grpSp>
        <p:nvGrpSpPr>
          <p:cNvPr id="16392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6400" name="Рисунок 7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1" name="Рисунок 7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Прямоугольник 1"/>
          <p:cNvSpPr/>
          <p:nvPr/>
        </p:nvSpPr>
        <p:spPr>
          <a:xfrm>
            <a:off x="573088" y="1049338"/>
            <a:ext cx="5775325" cy="6461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«Поддержка малого и среднего предпринимательства»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9" name="Picture 2" descr="D:\Документы\Фотографии\Человечки\496930_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52" y="3802070"/>
            <a:ext cx="18415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D:\Документы\Фотографии\Человечки\115217_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3256" y="6516216"/>
            <a:ext cx="1124744" cy="134969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8263" y="8420100"/>
            <a:ext cx="433387" cy="431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7786710"/>
            <a:ext cx="69024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00808" y="5508104"/>
            <a:ext cx="495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доступа субъектов МСП к финансовым ресурсам, в том числе к льготному финансированию </a:t>
            </a:r>
          </a:p>
          <a:p>
            <a:pPr algn="ctr">
              <a:defRPr/>
            </a:pP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154, 7млн. рублей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64704" y="6372200"/>
            <a:ext cx="56166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Акселерация субъектов малого и среднего предпринимательства </a:t>
            </a:r>
          </a:p>
          <a:p>
            <a:pPr algn="ctr">
              <a:defRPr/>
            </a:pPr>
            <a:r>
              <a:rPr lang="ru-RU" sz="1600" b="1">
                <a:latin typeface="Segoe Print" panose="02000600000000000000" pitchFamily="2" charset="0"/>
                <a:cs typeface="Times New Roman" panose="02020603050405020304" pitchFamily="18" charset="0"/>
              </a:rPr>
              <a:t>204, 2 млн</a:t>
            </a: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. рублей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8640" y="7020272"/>
            <a:ext cx="57606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fontAlgn="t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«Популяризация предпринимательства» </a:t>
            </a:r>
          </a:p>
          <a:p>
            <a:pPr algn="ctr" fontAlgn="t">
              <a:defRPr/>
            </a:pPr>
            <a:r>
              <a:rPr lang="ru-RU" sz="1600" b="1">
                <a:latin typeface="Segoe Print" panose="02000600000000000000" pitchFamily="2" charset="0"/>
                <a:cs typeface="Times New Roman" panose="02020603050405020304" pitchFamily="18" charset="0"/>
              </a:rPr>
              <a:t>6,8 </a:t>
            </a:r>
            <a:r>
              <a:rPr lang="ru-RU" sz="16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млн. рублей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793750" y="250825"/>
            <a:ext cx="5307013" cy="557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Основные направления </a:t>
            </a:r>
          </a:p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программы за 2019 год</a:t>
            </a:r>
          </a:p>
        </p:txBody>
      </p:sp>
      <p:grpSp>
        <p:nvGrpSpPr>
          <p:cNvPr id="4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7425" name="Рисунок 7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Рисунок 7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549275" y="971550"/>
            <a:ext cx="5981700" cy="6461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«Развитие внешнеэкономических связей, туризма и торговой деятельности в регионе»</a:t>
            </a:r>
          </a:p>
        </p:txBody>
      </p:sp>
      <p:pic>
        <p:nvPicPr>
          <p:cNvPr id="18" name="Picture 2" descr="C:\Documents and Settings\podobed\Мои документы\документы\туризм\Совет по туризму\фото\IMG_0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92896" y="1747838"/>
            <a:ext cx="2643206" cy="202633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outerShdw blurRad="63500" dist="50800" dir="5400000" algn="ctr" rotWithShape="0">
              <a:srgbClr val="FFFF00">
                <a:alpha val="20000"/>
              </a:srgbClr>
            </a:outerShdw>
          </a:effectLst>
        </p:spPr>
      </p:pic>
      <p:sp>
        <p:nvSpPr>
          <p:cNvPr id="17419" name="Прямоугольник 23"/>
          <p:cNvSpPr>
            <a:spLocks noChangeArrowheads="1"/>
          </p:cNvSpPr>
          <p:nvPr/>
        </p:nvSpPr>
        <p:spPr bwMode="auto">
          <a:xfrm>
            <a:off x="4187826" y="4323251"/>
            <a:ext cx="237648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Региональный конкурс «Лучшие в туриндустрии»</a:t>
            </a:r>
          </a:p>
          <a:p>
            <a:pPr marL="285750" indent="-285750" algn="ctr"/>
            <a:endParaRPr lang="ru-RU" sz="800" b="1" dirty="0">
              <a:latin typeface="Georgia" pitchFamily="18" charset="0"/>
            </a:endParaRPr>
          </a:p>
          <a:p>
            <a:pPr marL="285750" indent="-285750" algn="ctr"/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0, 2 млн. рублей</a:t>
            </a:r>
          </a:p>
        </p:txBody>
      </p:sp>
      <p:pic>
        <p:nvPicPr>
          <p:cNvPr id="17424" name="Picture 3" descr="D:\Документы\Фотографии\Человечки\Kozzi-three-dimensional_man-1449x1449-1024x1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7192" y="5791401"/>
            <a:ext cx="1502537" cy="166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 descr="C:\Documents and Settings\bryzgalova\Рабочий стол\ТРУД Брызгалова\ФОТО\Выбранные фотки\Общие фото\Кировск 1.JPG"/>
          <p:cNvPicPr>
            <a:picLocks noChangeAspect="1" noChangeArrowheads="1"/>
          </p:cNvPicPr>
          <p:nvPr/>
        </p:nvPicPr>
        <p:blipFill>
          <a:blip r:embed="rId6" cstate="print"/>
          <a:srcRect t="17403" b="18788"/>
          <a:stretch>
            <a:fillRect/>
          </a:stretch>
        </p:blipFill>
        <p:spPr bwMode="auto">
          <a:xfrm>
            <a:off x="357165" y="3961214"/>
            <a:ext cx="3771663" cy="188646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6" y="6017898"/>
            <a:ext cx="4584002" cy="1770935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FFFF0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0119" y="1698652"/>
            <a:ext cx="3429000" cy="22775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itchFamily="18" charset="0"/>
              </a:rPr>
              <a:t>Конкурсный отбор проектов субъектов туриндустрии Мурманской области, осуществляющих деятельность в сфере внутреннего и въездного туризма, в целях предоставления субъектам туриндустрии государственной поддержки в форме субсидии</a:t>
            </a:r>
          </a:p>
          <a:p>
            <a:pPr marL="285750" indent="-285750" algn="ctr">
              <a:defRPr/>
            </a:pPr>
            <a:endParaRPr lang="ru-RU" sz="1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>
                <a:latin typeface="Segoe Print" pitchFamily="2" charset="0"/>
                <a:cs typeface="Times New Roman" pitchFamily="18" charset="0"/>
              </a:rPr>
              <a:t>, 0 млн. рублей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0" y="7759005"/>
            <a:ext cx="685800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785794" y="285720"/>
            <a:ext cx="5510212" cy="555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Ключевые направления деятельности </a:t>
            </a:r>
          </a:p>
          <a:p>
            <a:pPr algn="ctr" fontAlgn="b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в течение 2019 года</a:t>
            </a:r>
          </a:p>
        </p:txBody>
      </p:sp>
      <p:grpSp>
        <p:nvGrpSpPr>
          <p:cNvPr id="18436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8441" name="Рисунок 7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2" name="Рисунок 7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78807552"/>
              </p:ext>
            </p:extLst>
          </p:nvPr>
        </p:nvGraphicFramePr>
        <p:xfrm>
          <a:off x="476672" y="785786"/>
          <a:ext cx="6048672" cy="7500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7786710"/>
            <a:ext cx="685800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pic15.nipic.com/20110617/7775105_18135854516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4824" y="6143636"/>
            <a:ext cx="2569555" cy="1881998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692696" y="539552"/>
            <a:ext cx="5510212" cy="555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">
              <a:defRPr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Ключевые направления деятельности </a:t>
            </a:r>
          </a:p>
          <a:p>
            <a:pPr algn="ctr" fontAlgn="b">
              <a:defRPr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в течение 2019 году</a:t>
            </a:r>
          </a:p>
        </p:txBody>
      </p:sp>
      <p:grpSp>
        <p:nvGrpSpPr>
          <p:cNvPr id="2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9466" name="Рисунок 7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7" name="Рисунок 7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67377463"/>
              </p:ext>
            </p:extLst>
          </p:nvPr>
        </p:nvGraphicFramePr>
        <p:xfrm>
          <a:off x="500042" y="785786"/>
          <a:ext cx="5843682" cy="6667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700" y="7786710"/>
            <a:ext cx="684530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b5015ae2947eb11931f2017e5f292a3a_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2816" y="3851920"/>
            <a:ext cx="47990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ятиугольник 3"/>
          <p:cNvSpPr/>
          <p:nvPr/>
        </p:nvSpPr>
        <p:spPr>
          <a:xfrm>
            <a:off x="0" y="107504"/>
            <a:ext cx="6318770" cy="1127781"/>
          </a:xfrm>
          <a:prstGeom prst="homePlate">
            <a:avLst>
              <a:gd name="adj" fmla="val 12955"/>
            </a:avLst>
          </a:prstGeom>
          <a:gradFill flip="none" rotWithShape="1">
            <a:gsLst>
              <a:gs pos="0">
                <a:srgbClr val="FFFF00">
                  <a:alpha val="1000"/>
                  <a:lumMod val="65000"/>
                  <a:lumOff val="35000"/>
                </a:srgbClr>
              </a:gs>
              <a:gs pos="71000">
                <a:srgbClr val="0070C0">
                  <a:shade val="67500"/>
                  <a:satMod val="115000"/>
                  <a:alpha val="53000"/>
                  <a:lumMod val="91000"/>
                  <a:lumOff val="9000"/>
                </a:srgbClr>
              </a:gs>
              <a:gs pos="100000">
                <a:srgbClr val="0070C0">
                  <a:shade val="100000"/>
                  <a:satMod val="115000"/>
                  <a:lumMod val="86000"/>
                </a:srgbClr>
              </a:gs>
            </a:gsLst>
            <a:lin ang="1080000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486" name="Picture 4" descr="Владимир Путин поздравил &quot;Литературную газету&quot; с 85-летием - Новости культуры - Твойфорум.рф - форум Москвы и Московской обла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80" y="1691680"/>
            <a:ext cx="23050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Прямоугольник 38"/>
          <p:cNvSpPr>
            <a:spLocks noChangeArrowheads="1"/>
          </p:cNvSpPr>
          <p:nvPr/>
        </p:nvSpPr>
        <p:spPr bwMode="auto">
          <a:xfrm>
            <a:off x="2132856" y="1265238"/>
            <a:ext cx="471720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5570"/>
                </a:solidFill>
                <a:latin typeface="Segoe Script" pitchFamily="34" charset="0"/>
                <a:ea typeface="Gulim" pitchFamily="34" charset="-127"/>
                <a:cs typeface="Times New Roman" pitchFamily="18" charset="0"/>
              </a:rPr>
              <a:t>Целевые ориентиры в 2019году</a:t>
            </a:r>
          </a:p>
        </p:txBody>
      </p:sp>
      <p:sp>
        <p:nvSpPr>
          <p:cNvPr id="20490" name="Прямоугольник 26"/>
          <p:cNvSpPr>
            <a:spLocks noChangeArrowheads="1"/>
          </p:cNvSpPr>
          <p:nvPr/>
        </p:nvSpPr>
        <p:spPr bwMode="auto">
          <a:xfrm>
            <a:off x="1484784" y="323528"/>
            <a:ext cx="4279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7. Реализация Указов Президента РФ от 07.05.2012 </a:t>
            </a:r>
          </a:p>
        </p:txBody>
      </p:sp>
      <p:grpSp>
        <p:nvGrpSpPr>
          <p:cNvPr id="20491" name="Группа 95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0502" name="Рисунок 96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3" name="Рисунок 97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92" name="Прямоугольник 102"/>
          <p:cNvSpPr>
            <a:spLocks noChangeArrowheads="1"/>
          </p:cNvSpPr>
          <p:nvPr/>
        </p:nvSpPr>
        <p:spPr bwMode="auto">
          <a:xfrm>
            <a:off x="404664" y="4139952"/>
            <a:ext cx="256698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Segoe Print" pitchFamily="2" charset="0"/>
                <a:ea typeface="Gulim" pitchFamily="34" charset="-127"/>
                <a:cs typeface="Times New Roman" pitchFamily="18" charset="0"/>
              </a:rPr>
              <a:t>+ 0, 44 %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прирост высокопроизводительных рабочих мест на малых и средних предприятиях (накопленным итогом)</a:t>
            </a:r>
          </a:p>
        </p:txBody>
      </p:sp>
      <p:sp>
        <p:nvSpPr>
          <p:cNvPr id="20493" name="Прямоугольник 103"/>
          <p:cNvSpPr>
            <a:spLocks noChangeArrowheads="1"/>
          </p:cNvSpPr>
          <p:nvPr/>
        </p:nvSpPr>
        <p:spPr bwMode="auto">
          <a:xfrm>
            <a:off x="3284984" y="1979712"/>
            <a:ext cx="256698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Segoe Print" pitchFamily="2" charset="0"/>
                <a:ea typeface="Gulim" pitchFamily="34" charset="-127"/>
                <a:cs typeface="Times New Roman" pitchFamily="18" charset="0"/>
              </a:rPr>
              <a:t>+21,4 %  </a:t>
            </a:r>
          </a:p>
          <a:p>
            <a:pPr algn="ctr"/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доля продукции высокотехнологичных и наукоемких отраслей в валовом региональном продукте</a:t>
            </a:r>
          </a:p>
        </p:txBody>
      </p:sp>
      <p:sp>
        <p:nvSpPr>
          <p:cNvPr id="2" name="Минус 1"/>
          <p:cNvSpPr/>
          <p:nvPr/>
        </p:nvSpPr>
        <p:spPr>
          <a:xfrm>
            <a:off x="3429000" y="2267744"/>
            <a:ext cx="2295525" cy="142875"/>
          </a:xfrm>
          <a:prstGeom prst="mathMinus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4664" y="4139952"/>
            <a:ext cx="2649537" cy="142875"/>
          </a:xfrm>
          <a:prstGeom prst="mathMinus">
            <a:avLst/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700" y="7786710"/>
            <a:ext cx="684530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1521" name="Рисунок 7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Рисунок 7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Заголовок 2"/>
          <p:cNvSpPr>
            <a:spLocks noGrp="1"/>
          </p:cNvSpPr>
          <p:nvPr>
            <p:ph type="title"/>
          </p:nvPr>
        </p:nvSpPr>
        <p:spPr>
          <a:xfrm>
            <a:off x="444500" y="379413"/>
            <a:ext cx="5915025" cy="663575"/>
          </a:xfrm>
        </p:spPr>
        <p:txBody>
          <a:bodyPr/>
          <a:lstStyle/>
          <a:p>
            <a:pPr algn="ctr" eaLnBrk="1" hangingPunct="1"/>
            <a: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8. Подведомственные организации</a:t>
            </a:r>
            <a:b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 и инфраструктура поддержки</a:t>
            </a:r>
            <a:br>
              <a:rPr 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39364" y="971600"/>
            <a:ext cx="6518636" cy="1224136"/>
          </a:xfrm>
          <a:noFill/>
          <a:ln/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>
            <a:normAutofit fontScale="850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solidFill>
                  <a:schemeClr val="accent1"/>
                </a:solidFill>
                <a:latin typeface="Arial Black" panose="020B0A04020102020204" pitchFamily="34" charset="0"/>
              </a:rPr>
              <a:t>Государственное областное бюджетное учреждение </a:t>
            </a:r>
            <a:br>
              <a:rPr lang="ru-RU" sz="1800" dirty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r>
              <a:rPr lang="ru-RU" sz="1800" dirty="0">
                <a:solidFill>
                  <a:schemeClr val="accent1"/>
                </a:solidFill>
                <a:latin typeface="Arial Black" panose="020B0A04020102020204" pitchFamily="34" charset="0"/>
              </a:rPr>
              <a:t>«Мурманский региональный инновационный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solidFill>
                  <a:schemeClr val="accent1"/>
                </a:solidFill>
                <a:latin typeface="Arial Black" panose="020B0A04020102020204" pitchFamily="34" charset="0"/>
              </a:rPr>
              <a:t>бизнес-инкубатор»</a:t>
            </a:r>
          </a:p>
          <a:p>
            <a:pPr marL="0" indent="0" algn="r" eaLnBrk="1" hangingPunct="1">
              <a:lnSpc>
                <a:spcPct val="120000"/>
              </a:lnSpc>
              <a:spcBef>
                <a:spcPts val="0"/>
              </a:spcBef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Поддержка предпринимателей на начальном этапе их становления</a:t>
            </a:r>
          </a:p>
          <a:p>
            <a:pPr marL="0" indent="0" algn="r" eaLnBrk="1" hangingPunct="1">
              <a:lnSpc>
                <a:spcPct val="120000"/>
              </a:lnSpc>
              <a:spcBef>
                <a:spcPts val="0"/>
              </a:spcBef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Имущественная поддержка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0" y="4716016"/>
            <a:ext cx="3071834" cy="1214446"/>
          </a:xfrm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rtlCol="0">
            <a:normAutofit fontScale="850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900" dirty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900" dirty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и реализация инвестиционных проектов на территории Мурманской области</a:t>
            </a:r>
          </a:p>
        </p:txBody>
      </p:sp>
      <p:sp>
        <p:nvSpPr>
          <p:cNvPr id="21513" name="TextBox 5"/>
          <p:cNvSpPr txBox="1">
            <a:spLocks noChangeArrowheads="1"/>
          </p:cNvSpPr>
          <p:nvPr/>
        </p:nvSpPr>
        <p:spPr bwMode="auto">
          <a:xfrm>
            <a:off x="2132856" y="1907704"/>
            <a:ext cx="3960440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Директор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Скрыганов Денис Александрович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адрес: 183031, г. Мурманск, ул.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Подстаницкого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д.1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телефон: (815-2) 43-29-49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факс: (815-55) 612-25 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сайт: </a:t>
            </a:r>
            <a:r>
              <a:rPr lang="ru-RU" sz="1300" dirty="0">
                <a:latin typeface="Times New Roman" pitchFamily="18" charset="0"/>
                <a:cs typeface="Times New Roman" pitchFamily="18" charset="0"/>
                <a:hlinkClick r:id="rId4" invalidUrl="http:///"/>
              </a:rPr>
              <a:t>http://mribi.ru/ 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err="1">
                <a:solidFill>
                  <a:srgbClr val="3886CC"/>
                </a:solidFill>
                <a:latin typeface="Times New Roman" pitchFamily="18" charset="0"/>
                <a:cs typeface="Times New Roman" pitchFamily="18" charset="0"/>
              </a:rPr>
              <a:t>info@mribi.ru</a:t>
            </a:r>
            <a:r>
              <a:rPr lang="ru-RU" sz="1300" dirty="0">
                <a:solidFill>
                  <a:srgbClr val="3886CC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4" name="TextBox 6"/>
          <p:cNvSpPr txBox="1">
            <a:spLocks noChangeArrowheads="1"/>
          </p:cNvSpPr>
          <p:nvPr/>
        </p:nvSpPr>
        <p:spPr bwMode="auto">
          <a:xfrm>
            <a:off x="0" y="5796136"/>
            <a:ext cx="3284984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Генеральный директор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Федоров Антон Владимирович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адрес:  183038, г. Мурманск,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пр. Ленина, 82 (ДЦ «Арктика»),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офис 914    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телефон:  (8152) 56-77-87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факс:(8152) 45-09-40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сайт: 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5"/>
              </a:rPr>
              <a:t>www.invest-murman.ru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300" dirty="0" err="1">
                <a:latin typeface="Times New Roman" pitchFamily="18" charset="0"/>
                <a:cs typeface="Times New Roman" pitchFamily="18" charset="0"/>
                <a:hlinkClick r:id="rId6"/>
              </a:rPr>
              <a:t>corp</a:t>
            </a:r>
            <a:r>
              <a:rPr lang="ru-RU" sz="1300" dirty="0">
                <a:latin typeface="Times New Roman" pitchFamily="18" charset="0"/>
                <a:cs typeface="Times New Roman" pitchFamily="18" charset="0"/>
                <a:hlinkClick r:id="rId6"/>
              </a:rPr>
              <a:t>@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6"/>
              </a:rPr>
              <a:t>invest</a:t>
            </a:r>
            <a:r>
              <a:rPr lang="ru-RU" sz="1300" dirty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sz="1300" dirty="0" err="1">
                <a:latin typeface="Times New Roman" pitchFamily="18" charset="0"/>
                <a:cs typeface="Times New Roman" pitchFamily="18" charset="0"/>
                <a:hlinkClick r:id="rId6"/>
              </a:rPr>
              <a:t>murman</a:t>
            </a:r>
            <a:r>
              <a:rPr lang="ru-RU" sz="1300" dirty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1300" dirty="0" err="1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2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2" y="7286644"/>
            <a:ext cx="3194707" cy="148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3717032" y="5868144"/>
            <a:ext cx="28799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br>
              <a:rPr lang="en-US" sz="1200" dirty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ъект 3"/>
          <p:cNvSpPr txBox="1">
            <a:spLocks/>
          </p:cNvSpPr>
          <p:nvPr/>
        </p:nvSpPr>
        <p:spPr bwMode="auto">
          <a:xfrm>
            <a:off x="3573016" y="4644008"/>
            <a:ext cx="32849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/>
          <a:p>
            <a:pPr marL="0" marR="0" lvl="0" indent="0" algn="ctr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300" b="0" i="0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Инициирование и проведение деловых мероприятий в приоритетных отраслях Мурманской области</a:t>
            </a:r>
          </a:p>
          <a:p>
            <a:pPr algn="ctr">
              <a:lnSpc>
                <a:spcPct val="120000"/>
              </a:lnSpc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183038, г. Мурманск,</a:t>
            </a:r>
          </a:p>
          <a:p>
            <a:pPr algn="ctr">
              <a:lnSpc>
                <a:spcPct val="120000"/>
              </a:lnSpc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пр. Ленина, д. 82 (ДЦ «Арктика»), </a:t>
            </a:r>
          </a:p>
          <a:p>
            <a:pPr algn="ctr">
              <a:lnSpc>
                <a:spcPct val="120000"/>
              </a:lnSpc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офис 914</a:t>
            </a:r>
          </a:p>
          <a:p>
            <a:pPr algn="ctr">
              <a:lnSpc>
                <a:spcPct val="120000"/>
              </a:lnSpc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8-921-510-510-0</a:t>
            </a:r>
          </a:p>
          <a:p>
            <a:pPr algn="ctr">
              <a:lnSpc>
                <a:spcPct val="120000"/>
              </a:lnSpc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sz="3300" u="sng" dirty="0">
                <a:latin typeface="Times New Roman" pitchFamily="18" charset="0"/>
                <a:cs typeface="Times New Roman" pitchFamily="18" charset="0"/>
                <a:hlinkClick r:id="rId8"/>
              </a:rPr>
              <a:t>info@murman-con.ru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33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3300" u="sng" dirty="0">
                <a:latin typeface="Times New Roman" pitchFamily="18" charset="0"/>
                <a:cs typeface="Times New Roman" pitchFamily="18" charset="0"/>
                <a:hlinkClick r:id="rId9"/>
              </a:rPr>
              <a:t>https://www.invest-murman.ru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8588" marR="0" lvl="0" indent="-128588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57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  <p:pic>
        <p:nvPicPr>
          <p:cNvPr id="32770" name="Picture 2" descr="http://dom-pravo.ru/wp-content/uploads/2013/10/23327695_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0688" y="2267744"/>
            <a:ext cx="1214446" cy="1214446"/>
          </a:xfrm>
          <a:prstGeom prst="rect">
            <a:avLst/>
          </a:prstGeom>
          <a:noFill/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90" y="7715272"/>
            <a:ext cx="246282" cy="2034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90" y="8001024"/>
            <a:ext cx="216022" cy="21602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34" y="8288524"/>
            <a:ext cx="342078" cy="327571"/>
          </a:xfrm>
          <a:prstGeom prst="rect">
            <a:avLst/>
          </a:prstGeom>
        </p:spPr>
      </p:pic>
      <p:pic>
        <p:nvPicPr>
          <p:cNvPr id="1026" name="Picture 2" descr="C:\Users\maslovataya\Desktop\index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90" y="8643966"/>
            <a:ext cx="216024" cy="216024"/>
          </a:xfrm>
          <a:prstGeom prst="rect">
            <a:avLst/>
          </a:prstGeom>
          <a:noFill/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476672" y="7572396"/>
            <a:ext cx="26642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6"/>
              </a:rPr>
              <a:t>@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  <a:hlinkClick r:id="rId16"/>
              </a:rPr>
              <a:t>investmurman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7"/>
              </a:rPr>
              <a:t>facebook.com/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  <a:hlinkClick r:id="rId17"/>
              </a:rPr>
              <a:t>investmurman</a:t>
            </a:r>
            <a:endParaRPr lang="en-US" sz="1400" dirty="0">
              <a:latin typeface="Times New Roman" pitchFamily="18" charset="0"/>
              <a:cs typeface="Times New Roman" pitchFamily="18" charset="0"/>
              <a:hlinkClick r:id="rId18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8"/>
              </a:rPr>
              <a:t>vk.com/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  <a:hlinkClick r:id="rId18"/>
              </a:rPr>
              <a:t>invest_murman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6"/>
              </a:rPr>
              <a:t>@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  <a:hlinkClick r:id="rId16"/>
              </a:rPr>
              <a:t>investmurman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maslovataya\Desktop\Корпорация развития МО\Лого КРМО_без подложки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32656" y="3779912"/>
            <a:ext cx="2031282" cy="1440149"/>
          </a:xfrm>
          <a:prstGeom prst="rect">
            <a:avLst/>
          </a:prstGeom>
          <a:noFill/>
        </p:spPr>
      </p:pic>
      <p:pic>
        <p:nvPicPr>
          <p:cNvPr id="1030" name="Picture 6" descr="LRFklP1Eki5U1sTl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725144" y="4252136"/>
            <a:ext cx="1872208" cy="52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072" y="6948264"/>
            <a:ext cx="342078" cy="25783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409728" y="6876256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vk.com/</a:t>
            </a:r>
            <a:r>
              <a:rPr lang="en-US" sz="1300" u="sng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murmancongress</a:t>
            </a:r>
            <a:endParaRPr lang="en-US" sz="13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25" y="3307871"/>
            <a:ext cx="216022" cy="21602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429000" y="3275856"/>
            <a:ext cx="1859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facebook.com/mribi51</a:t>
            </a:r>
            <a:r>
              <a:rPr lang="ru-RU" sz="1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86" y="3571868"/>
            <a:ext cx="342078" cy="25783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429000" y="3563888"/>
            <a:ext cx="1311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u="sng" dirty="0" err="1">
                <a:solidFill>
                  <a:srgbClr val="99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vk.com</a:t>
            </a:r>
            <a:r>
              <a:rPr lang="ru-RU" sz="1400" u="sng" dirty="0">
                <a:solidFill>
                  <a:srgbClr val="99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1"/>
              </a:rPr>
              <a:t>/pred51</a:t>
            </a:r>
            <a:r>
              <a:rPr lang="ru-RU" sz="1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5" name="Picture 2" descr="C:\Users\maslovataya\Desktop\index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86124" y="3929058"/>
            <a:ext cx="216024" cy="216024"/>
          </a:xfrm>
          <a:prstGeom prst="rect">
            <a:avLst/>
          </a:prstGeom>
          <a:noFill/>
        </p:spPr>
      </p:pic>
      <p:sp>
        <p:nvSpPr>
          <p:cNvPr id="37" name="Прямоугольник 36"/>
          <p:cNvSpPr/>
          <p:nvPr/>
        </p:nvSpPr>
        <p:spPr>
          <a:xfrm>
            <a:off x="3429000" y="3779912"/>
            <a:ext cx="917239" cy="376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6"/>
              </a:rPr>
              <a:t>@</a:t>
            </a: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mribi51</a:t>
            </a:r>
          </a:p>
        </p:txBody>
      </p:sp>
      <p:graphicFrame>
        <p:nvGraphicFramePr>
          <p:cNvPr id="40" name="Схема 39"/>
          <p:cNvGraphicFramePr/>
          <p:nvPr/>
        </p:nvGraphicFramePr>
        <p:xfrm>
          <a:off x="0" y="6516216"/>
          <a:ext cx="78579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pic>
        <p:nvPicPr>
          <p:cNvPr id="39" name="Рисунок 38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1403648"/>
            <a:ext cx="837293" cy="59200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1521" name="Рисунок 7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Рисунок 7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Заголовок 2"/>
          <p:cNvSpPr>
            <a:spLocks noGrp="1"/>
          </p:cNvSpPr>
          <p:nvPr>
            <p:ph type="title"/>
          </p:nvPr>
        </p:nvSpPr>
        <p:spPr>
          <a:xfrm>
            <a:off x="444500" y="379413"/>
            <a:ext cx="5915025" cy="663575"/>
          </a:xfrm>
        </p:spPr>
        <p:txBody>
          <a:bodyPr/>
          <a:lstStyle/>
          <a:p>
            <a:pPr algn="ctr" eaLnBrk="1" hangingPunct="1"/>
            <a: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8. Подведомственные организации</a:t>
            </a:r>
            <a:b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 и инфраструктура поддержки</a:t>
            </a:r>
            <a:br>
              <a:rPr 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57166" y="3995936"/>
            <a:ext cx="2786082" cy="1702881"/>
          </a:xfrm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rtlCol="0">
            <a:normAutofit fontScale="2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поддержки предпринимательства Мурманской области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None/>
              <a:defRPr/>
            </a:pP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Финансовое и кадровое сопровождение деятельности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Маркетинговое сопровождение и торгово-выставочная деятельность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Семинары, конференции, форумы, многочисленные образовательные программы</a:t>
            </a:r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endParaRPr lang="ru-RU" dirty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endParaRPr lang="ru-RU" dirty="0"/>
          </a:p>
          <a:p>
            <a:pPr marL="0" indent="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17000"/>
              <a:buFont typeface="Wingdings" panose="05000000000000000000" pitchFamily="2" charset="2"/>
              <a:buChar char="Ø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4" name="TextBox 6"/>
          <p:cNvSpPr txBox="1">
            <a:spLocks noChangeArrowheads="1"/>
          </p:cNvSpPr>
          <p:nvPr/>
        </p:nvSpPr>
        <p:spPr bwMode="auto">
          <a:xfrm>
            <a:off x="0" y="5292080"/>
            <a:ext cx="2879129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1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Марышев Артем Сергеевич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адрес:  183031, г. Мурманск,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Подстаницкого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д.1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телефон:  (8152) 41-07-44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факс:(8152) 41-07-95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сайт: </a:t>
            </a:r>
            <a:r>
              <a:rPr lang="en-US" sz="1300" dirty="0">
                <a:hlinkClick r:id="rId4"/>
              </a:rPr>
              <a:t>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http://cppmo.ru/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5"/>
              </a:rPr>
              <a:t>info@cppmo.ru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2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96952" y="6948264"/>
            <a:ext cx="3411871" cy="1584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188640" y="1907704"/>
            <a:ext cx="2879923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Дочкин Андрей Викторович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адрес:   183031, г. Мурманск,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Подстаницкого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д.1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телефон:  (8152) 41-11-22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факс:(8152) 41-07-95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сайт: 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7"/>
              </a:rPr>
              <a:t>http://formap.ru/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8"/>
              </a:rPr>
              <a:t>nkoformap@yandex.ru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9"/>
              </a:rPr>
              <a:t> </a:t>
            </a:r>
            <a:endParaRPr lang="ru-RU" sz="1300" dirty="0">
              <a:latin typeface="Times New Roman" pitchFamily="18" charset="0"/>
              <a:cs typeface="Times New Roman" pitchFamily="18" charset="0"/>
              <a:hlinkClick r:id="rId9"/>
            </a:endParaRPr>
          </a:p>
        </p:txBody>
      </p:sp>
      <p:sp>
        <p:nvSpPr>
          <p:cNvPr id="19" name="Объект 3"/>
          <p:cNvSpPr txBox="1">
            <a:spLocks/>
          </p:cNvSpPr>
          <p:nvPr/>
        </p:nvSpPr>
        <p:spPr bwMode="auto">
          <a:xfrm>
            <a:off x="404664" y="899592"/>
            <a:ext cx="64533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 defTabSz="514350" fontAlgn="auto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/>
                </a:solidFill>
                <a:latin typeface="Arial Black" panose="020B0A04020102020204" pitchFamily="34" charset="0"/>
                <a:cs typeface="+mn-cs"/>
              </a:rPr>
              <a:t>НМК «Фонд развития малого и среднего предпринимательства Мурманской </a:t>
            </a:r>
            <a:r>
              <a:rPr lang="ru-RU" sz="1500" dirty="0">
                <a:solidFill>
                  <a:schemeClr val="accent1"/>
                </a:solidFill>
                <a:latin typeface="Arial Black" panose="020B0A04020102020204" pitchFamily="34" charset="0"/>
                <a:cs typeface="+mn-cs"/>
              </a:rPr>
              <a:t>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Микрофинансирование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поручительств при банковском кредитовании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Субсидирование</a:t>
            </a:r>
          </a:p>
          <a:p>
            <a:pPr marL="0" marR="0" lvl="0" indent="0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28588" marR="0" lvl="0" indent="-128588" algn="l" defTabSz="514350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57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pic>
        <p:nvPicPr>
          <p:cNvPr id="15" name="Рисунок 13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611560"/>
            <a:ext cx="1152128" cy="62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900" y="3643306"/>
            <a:ext cx="1224136" cy="122413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72" y="7740352"/>
            <a:ext cx="246282" cy="2034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72" y="8028384"/>
            <a:ext cx="216022" cy="21602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64" y="8316416"/>
            <a:ext cx="342078" cy="257835"/>
          </a:xfrm>
          <a:prstGeom prst="rect">
            <a:avLst/>
          </a:prstGeom>
        </p:spPr>
      </p:pic>
      <p:pic>
        <p:nvPicPr>
          <p:cNvPr id="25" name="Picture 2" descr="C:\Users\maslovataya\Desktop\index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6672" y="8604448"/>
            <a:ext cx="216024" cy="216024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692696" y="7596336"/>
            <a:ext cx="1697570" cy="376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@</a:t>
            </a: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CPPMO</a:t>
            </a:r>
            <a:endParaRPr lang="ru-RU" sz="1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92696" y="7884368"/>
            <a:ext cx="3429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facebook.com/</a:t>
            </a:r>
            <a:r>
              <a:rPr lang="en-US" sz="1400" u="sng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cppmo</a:t>
            </a:r>
            <a:endParaRPr lang="en-US" sz="1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19"/>
            </a:endParaRPr>
          </a:p>
          <a:p>
            <a:pPr>
              <a:lnSpc>
                <a:spcPct val="150000"/>
              </a:lnSpc>
            </a:pP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19"/>
              </a:rPr>
              <a:t>vk.com/</a:t>
            </a:r>
            <a:r>
              <a:rPr lang="en-US" sz="1400" u="sng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cppmo</a:t>
            </a:r>
            <a:endParaRPr lang="ru-RU" sz="1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  <a:hlinkClick r:id="rId17"/>
              </a:rPr>
              <a:t>@</a:t>
            </a:r>
            <a:r>
              <a:rPr lang="en-US" sz="1400" u="sng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cppmo</a:t>
            </a:r>
            <a:endParaRPr lang="en-US" sz="1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4686" y="2357422"/>
            <a:ext cx="350043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5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и реализация проектов развития территориальных кластеров;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взаимодействия между участниками кластеров;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Правовое, маркетинговое, информационное сопровождение.</a:t>
            </a:r>
          </a:p>
          <a:p>
            <a:pPr algn="ctr"/>
            <a:r>
              <a:rPr lang="ru-RU" sz="13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</a:p>
          <a:p>
            <a:pPr algn="ct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 Владимир Владимирович</a:t>
            </a:r>
          </a:p>
          <a:p>
            <a:pPr algn="ct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183031, г. Мурманск, </a:t>
            </a:r>
          </a:p>
          <a:p>
            <a:pPr algn="ct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Подстаницкого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д.1 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телефон: (8152) 41-07-95</a:t>
            </a:r>
          </a:p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20"/>
              </a:rPr>
              <a:t>http://murmancluster.ru/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300" dirty="0">
                <a:latin typeface="Times New Roman" pitchFamily="18" charset="0"/>
                <a:cs typeface="Times New Roman" pitchFamily="18" charset="0"/>
                <a:hlinkClick r:id="rId21"/>
              </a:rPr>
              <a:t>info@murmancluster.ru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05"/>
          <a:stretch/>
        </p:blipFill>
        <p:spPr>
          <a:xfrm>
            <a:off x="3014838" y="1994483"/>
            <a:ext cx="3809825" cy="761905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45333737"/>
              </p:ext>
            </p:extLst>
          </p:nvPr>
        </p:nvGraphicFramePr>
        <p:xfrm>
          <a:off x="2998161" y="5148064"/>
          <a:ext cx="3859839" cy="1877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img-fotki.yandex.ru/get/5644/47407354.b75/0_1196a3_13a0cec3_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3861723" y="4021156"/>
            <a:ext cx="8862659" cy="1110274"/>
          </a:xfrm>
          <a:prstGeom prst="rect">
            <a:avLst/>
          </a:prstGeom>
          <a:noFill/>
        </p:spPr>
      </p:pic>
      <p:pic>
        <p:nvPicPr>
          <p:cNvPr id="39" name="Picture 2" descr="H:\Управление бюджетного развития и бюджетной политики\09_РАЗВИТИЕ(семинары, новое)\СОВЕЩАНИЕ 27.01.12\Макеты\murmanskaya_oblast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8749" y="128776"/>
            <a:ext cx="827087" cy="1114425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6148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Прямоугольник 45"/>
          <p:cNvSpPr>
            <a:spLocks noChangeArrowheads="1"/>
          </p:cNvSpPr>
          <p:nvPr/>
        </p:nvSpPr>
        <p:spPr bwMode="auto">
          <a:xfrm>
            <a:off x="2752105" y="7701855"/>
            <a:ext cx="391311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Министр инвестиций,</a:t>
            </a:r>
          </a:p>
          <a:p>
            <a:pPr algn="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развития предпринимательства </a:t>
            </a:r>
          </a:p>
          <a:p>
            <a:pPr algn="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и рыбного хозяйства </a:t>
            </a:r>
          </a:p>
          <a:p>
            <a:pPr algn="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Мурманской области</a:t>
            </a:r>
          </a:p>
          <a:p>
            <a:pPr algn="r"/>
            <a:endParaRPr lang="ru-RU" sz="1400" b="1" i="1" dirty="0"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  <a:p>
            <a:pPr algn="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Олег Костенко</a:t>
            </a:r>
          </a:p>
        </p:txBody>
      </p:sp>
      <p:pic>
        <p:nvPicPr>
          <p:cNvPr id="6152" name="Рисунок 10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952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10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00747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Прямоугольник 44"/>
          <p:cNvSpPr>
            <a:spLocks noChangeArrowheads="1"/>
          </p:cNvSpPr>
          <p:nvPr/>
        </p:nvSpPr>
        <p:spPr bwMode="auto">
          <a:xfrm>
            <a:off x="1052736" y="3635896"/>
            <a:ext cx="5462017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        </a:t>
            </a:r>
          </a:p>
          <a:p>
            <a:pPr algn="just">
              <a:buFontTx/>
              <a:buChar char="-"/>
            </a:pPr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развития конкуренции, предпринимательской и инновационной деятельности, государственной поддержки субъектов малого и среднего предпринимательства, инвестиционной деятельности, туризма;</a:t>
            </a:r>
          </a:p>
          <a:p>
            <a:pPr algn="just">
              <a:buFontTx/>
              <a:buChar char="-"/>
            </a:pPr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развития производства в добывающих и обрабатывающих отраслях промышленности (кроме добычи топливно-энергетических полезных ископаемых, производства пищевых продуктов, производства и распределения электроэнергии, газа и воды, производства строительных материалов);</a:t>
            </a:r>
          </a:p>
          <a:p>
            <a:pPr algn="just">
              <a:buFontTx/>
              <a:buChar char="-"/>
            </a:pPr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производства и оборота этилового спирта, алкогольной и спиртосодержащей продукции; </a:t>
            </a:r>
          </a:p>
          <a:p>
            <a:pPr algn="just">
              <a:buFontTx/>
              <a:buChar char="-"/>
            </a:pPr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заготовки, хранения, переработки и реализации лома черных металлов, цветных металлов.</a:t>
            </a:r>
          </a:p>
          <a:p>
            <a:pPr algn="just"/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        В целях повышения доступности, открытости и прозрачности бюджетного процесса Министерством разработана брошюра о бюджете на 2019 год.</a:t>
            </a:r>
          </a:p>
          <a:p>
            <a:pPr algn="just"/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        Такой формат представления данных позволит лучше ориентироваться в направлениях нашей деятельности. </a:t>
            </a:r>
          </a:p>
        </p:txBody>
      </p:sp>
      <p:sp>
        <p:nvSpPr>
          <p:cNvPr id="6156" name="TextBox 6"/>
          <p:cNvSpPr txBox="1">
            <a:spLocks noChangeArrowheads="1"/>
          </p:cNvSpPr>
          <p:nvPr/>
        </p:nvSpPr>
        <p:spPr bwMode="auto">
          <a:xfrm>
            <a:off x="1880828" y="376067"/>
            <a:ext cx="30963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Уважаемые жители и гости</a:t>
            </a:r>
          </a:p>
          <a:p>
            <a:pPr algn="ctr"/>
            <a:r>
              <a:rPr lang="ru-RU" sz="1400" b="1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Мурманской области!</a:t>
            </a:r>
          </a:p>
        </p:txBody>
      </p:sp>
      <p:sp>
        <p:nvSpPr>
          <p:cNvPr id="6157" name="TextBox 13"/>
          <p:cNvSpPr txBox="1">
            <a:spLocks noChangeArrowheads="1"/>
          </p:cNvSpPr>
          <p:nvPr/>
        </p:nvSpPr>
        <p:spPr bwMode="auto">
          <a:xfrm>
            <a:off x="4108420" y="1126129"/>
            <a:ext cx="28797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i="1" dirty="0"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Министерство инвестиций, развития предпринимательства и рыбного хозяйства Мурманской области является правопреемником Министерства развития промышленности и предпринимательства Мурманской области, которое в 2019 году осуществляло функции по реализации государственной политики и нормативно-правовому регулированию в сферах:</a:t>
            </a:r>
            <a:endParaRPr lang="ru-RU" sz="1400" i="1" dirty="0">
              <a:ea typeface="Gulim" pitchFamily="34" charset="-127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FD8003-2640-47E1-96C8-8F78CF79B2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53" y="1239823"/>
            <a:ext cx="3096343" cy="24205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/>
        </p:nvGraphicFramePr>
        <p:xfrm>
          <a:off x="620688" y="1115616"/>
          <a:ext cx="5679777" cy="7416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1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534" name="Группа 8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2542" name="Рисунок 103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Рисунок 104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76263" y="315913"/>
            <a:ext cx="5805487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9. Взаимодействие с муниципальными</a:t>
            </a:r>
          </a:p>
          <a:p>
            <a:pPr algn="ctr"/>
            <a:r>
              <a:rPr lang="ru-RU" b="1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 образованиями Мурманской области</a:t>
            </a:r>
          </a:p>
        </p:txBody>
      </p:sp>
      <p:sp>
        <p:nvSpPr>
          <p:cNvPr id="22536" name="AutoShape 4" descr="https://img-fotki.yandex.ru/get/4417/130155409.22/0_c1b4c_e32f2119_L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AutoShape 6" descr="https://img-fotki.yandex.ru/get/4417/130155409.22/0_c1b4c_e32f2119_L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8" name="AutoShape 8" descr="https://img-fotki.yandex.ru/get/4417/130155409.22/0_c1b4c_e32f2119_L.png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96794010"/>
              </p:ext>
            </p:extLst>
          </p:nvPr>
        </p:nvGraphicFramePr>
        <p:xfrm>
          <a:off x="476672" y="971600"/>
          <a:ext cx="5832648" cy="799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792163" y="323850"/>
            <a:ext cx="5308600" cy="555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Конкурсы и услуги в сфере предпринимательства Мурманской области</a:t>
            </a:r>
          </a:p>
        </p:txBody>
      </p:sp>
      <p:grpSp>
        <p:nvGrpSpPr>
          <p:cNvPr id="2" name="Группа 71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23561" name="Рисунок 72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Рисунок 73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pic>
        <p:nvPicPr>
          <p:cNvPr id="30724" name="Picture 4" descr="http://aleksandr7.ru/wp-content/uploads/2016/08/3d-perso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89040" y="6660232"/>
            <a:ext cx="2901033" cy="2314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D:\Документы\Фотографии\Человечки\WriteReview.jpg"/>
          <p:cNvPicPr>
            <a:picLocks noChangeAspect="1" noChangeArrowheads="1"/>
          </p:cNvPicPr>
          <p:nvPr/>
        </p:nvPicPr>
        <p:blipFill>
          <a:blip r:embed="rId3" cstate="print"/>
          <a:srcRect l="6000" t="23999" r="5143" b="16285"/>
          <a:stretch>
            <a:fillRect/>
          </a:stretch>
        </p:blipFill>
        <p:spPr bwMode="auto">
          <a:xfrm>
            <a:off x="2708920" y="539552"/>
            <a:ext cx="3888432" cy="2337528"/>
          </a:xfrm>
          <a:prstGeom prst="rect">
            <a:avLst/>
          </a:prstGeom>
          <a:noFill/>
        </p:spPr>
      </p:pic>
      <p:pic>
        <p:nvPicPr>
          <p:cNvPr id="24591" name="Picture 2" descr="D:\Документы\Фотографии\Человечки\cameraman.306171852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72754">
            <a:off x="66689" y="7451741"/>
            <a:ext cx="12241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2" descr="E:\Фото путеводитель\Новая папка (2)\Фото для обложки\тон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5024" y="5076056"/>
            <a:ext cx="2792413" cy="2088232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0" y="-9525"/>
            <a:ext cx="6858000" cy="9153525"/>
            <a:chOff x="-1" y="-9279"/>
            <a:chExt cx="6892282" cy="9175932"/>
          </a:xfrm>
        </p:grpSpPr>
        <p:pic>
          <p:nvPicPr>
            <p:cNvPr id="24592" name="Рисунок 4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3" name="Рисунок 5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0" name="Прямоугольник 7"/>
          <p:cNvSpPr>
            <a:spLocks noChangeArrowheads="1"/>
          </p:cNvSpPr>
          <p:nvPr/>
        </p:nvSpPr>
        <p:spPr bwMode="auto">
          <a:xfrm>
            <a:off x="836712" y="251520"/>
            <a:ext cx="5688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11. Конкурс в сфере туризма Мурманской области</a:t>
            </a:r>
          </a:p>
        </p:txBody>
      </p:sp>
      <p:pic>
        <p:nvPicPr>
          <p:cNvPr id="24588" name="Picture 7" descr="E:\фото-стенд\1\IMG_71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716" y="755576"/>
            <a:ext cx="2705503" cy="194421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7" name="Picture 9" descr="C:\Documents and Settings\bryzgalova\Рабочий стол\sized_IMG_14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0648" y="5076056"/>
            <a:ext cx="2808312" cy="203203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2996952" y="899592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 государственной поддержки в форме субсидий субъектам туриндустрии Мурманской области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0648" y="2915817"/>
            <a:ext cx="6364088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Конкурс проводится по двум специализациям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инфраструктурные проекты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сопутствующее оборудование для организации туристской деятельности, в том числе в сфере социального туризма.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Получить консультацию по вопросу подготовки пакета документов для участия в конкурсе возможно в отделе по развитию туризма по телефону: (8152) 486-490 по будним дням           с 14 ч. 00 м. до 17 ч. 00 м или по адресу электронной почты </a:t>
            </a:r>
            <a:r>
              <a:rPr lang="ru-RU" sz="1200" i="1" u="sng" dirty="0" err="1">
                <a:latin typeface="Times New Roman" pitchFamily="18" charset="0"/>
                <a:cs typeface="Times New Roman" pitchFamily="18" charset="0"/>
                <a:hlinkClick r:id="rId16"/>
              </a:rPr>
              <a:t>kosheleva@gov-murman.ru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8640" y="70202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007475"/>
            <a:ext cx="68929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Группа 7"/>
          <p:cNvGrpSpPr>
            <a:grpSpLocks/>
          </p:cNvGrpSpPr>
          <p:nvPr/>
        </p:nvGrpSpPr>
        <p:grpSpPr bwMode="auto">
          <a:xfrm>
            <a:off x="260648" y="7668344"/>
            <a:ext cx="6363608" cy="1027981"/>
            <a:chOff x="371749" y="7692708"/>
            <a:chExt cx="6177497" cy="1244726"/>
          </a:xfrm>
        </p:grpSpPr>
        <p:pic>
          <p:nvPicPr>
            <p:cNvPr id="25616" name="Picture 12" descr="http://severpost.ru/docs/upload/141216002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1749" y="7695979"/>
              <a:ext cx="1855188" cy="1236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7" name="Picture 16" descr="https://g-a.d-cd.net/809011u-960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84950" y="7692708"/>
              <a:ext cx="2664296" cy="1244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8" name="Picture 14" descr="http://black-belt.ucoz.ru/4742876_22374927_Murmansk_2_oranzh_2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42134" y="7699761"/>
              <a:ext cx="2497235" cy="1233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0" y="1331640"/>
            <a:ext cx="6858000" cy="1152127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1400" b="1" kern="0" dirty="0">
                <a:solidFill>
                  <a:srgbClr val="005570"/>
                </a:solidFill>
                <a:latin typeface="Segoe Script" panose="020B0504020000000003" pitchFamily="34" charset="0"/>
                <a:cs typeface="Times New Roman" pitchFamily="18" charset="0"/>
              </a:rPr>
              <a:t>Брошюра подготовлена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Clr>
                <a:schemeClr val="hlink"/>
              </a:buClr>
              <a:defRPr/>
            </a:pPr>
            <a:r>
              <a:rPr lang="ru-RU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Министерством инвестиций, развития предпринимательства и рыбного хозяйства Мурманской области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sz="700" b="1" kern="0" dirty="0">
              <a:solidFill>
                <a:schemeClr val="tx2"/>
              </a:solidFill>
              <a:latin typeface="Segoe Script" panose="020B0504020000000003" pitchFamily="34" charset="0"/>
              <a:cs typeface="Times New Roman" pitchFamily="18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908720" y="1979712"/>
            <a:ext cx="5419725" cy="180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183006, г. Мурманск, пр. Ленина, д. 75</a:t>
            </a: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(815-2) 486-192 </a:t>
            </a:r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Факс: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(815-2) 454-623 </a:t>
            </a:r>
            <a:b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sz="1600" b="1" dirty="0" err="1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mirp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@gov-murman.ru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ОКПО 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16275733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ОГРН  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1135190006225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ИНН/КПП 519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0021206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/519001001</a:t>
            </a: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tabLst>
                <a:tab pos="3767138" algn="l"/>
              </a:tabLst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8720" y="4932040"/>
            <a:ext cx="534649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Прием граждан осуществляется</a:t>
            </a:r>
            <a:r>
              <a:rPr lang="en-US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предварительной записи в часы работы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с 9:00 до 17:00, перерыв с 13:00 до 14:00,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557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кроме выходных дней - субботы и воскресенья</a:t>
            </a:r>
          </a:p>
        </p:txBody>
      </p:sp>
      <p:grpSp>
        <p:nvGrpSpPr>
          <p:cNvPr id="25609" name="Группа 26"/>
          <p:cNvGrpSpPr>
            <a:grpSpLocks/>
          </p:cNvGrpSpPr>
          <p:nvPr/>
        </p:nvGrpSpPr>
        <p:grpSpPr bwMode="auto">
          <a:xfrm>
            <a:off x="1004888" y="220663"/>
            <a:ext cx="5088408" cy="1110977"/>
            <a:chOff x="980728" y="310401"/>
            <a:chExt cx="5007181" cy="1239549"/>
          </a:xfrm>
        </p:grpSpPr>
        <p:pic>
          <p:nvPicPr>
            <p:cNvPr id="25611" name="Picture 5" descr="G:\qHoZUPtMpns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80728" y="310401"/>
              <a:ext cx="2018743" cy="1207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2" name="Picture 6" descr="G:\images (1)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99471" y="342309"/>
              <a:ext cx="1311852" cy="1207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3" name="Picture 7" descr="G:\Фото для каталога\Леонид\___DSC02923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311323" y="310401"/>
              <a:ext cx="1676586" cy="1173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10" name="TextBox 19"/>
          <p:cNvSpPr txBox="1">
            <a:spLocks noChangeArrowheads="1"/>
          </p:cNvSpPr>
          <p:nvPr/>
        </p:nvSpPr>
        <p:spPr bwMode="auto">
          <a:xfrm>
            <a:off x="836712" y="3707904"/>
            <a:ext cx="54911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Управление по лицензированию </a:t>
            </a:r>
          </a:p>
          <a:p>
            <a:pPr algn="ctr"/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183038, Россия, г. Мурманск, </a:t>
            </a:r>
          </a:p>
          <a:p>
            <a:pPr algn="ctr"/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ул. Карла Маркса д.18, 1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3 этаж</a:t>
            </a:r>
          </a:p>
          <a:p>
            <a:pPr algn="ctr"/>
            <a:r>
              <a:rPr lang="ru-RU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Телефон, ф</a:t>
            </a:r>
            <a:r>
              <a:rPr lang="pt-BR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акс </a:t>
            </a:r>
            <a:r>
              <a:rPr lang="ru-RU" sz="1600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(815-2) 458-797 </a:t>
            </a:r>
            <a:br>
              <a:rPr lang="pt-BR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t-BR" sz="16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pt-BR" sz="1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alco_met@gov-murman.ru</a:t>
            </a:r>
            <a:r>
              <a:rPr lang="pt-BR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 </a:t>
            </a:r>
            <a:b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776" y="6012160"/>
            <a:ext cx="342078" cy="25783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772816" y="5940152"/>
            <a:ext cx="2294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u="sng" dirty="0">
                <a:hlinkClick r:id="rId14"/>
              </a:rPr>
              <a:t>https://vk.com/min</a:t>
            </a:r>
            <a:r>
              <a:rPr lang="en-US" sz="1400" u="sng" dirty="0">
                <a:hlinkClick r:id="rId14"/>
              </a:rPr>
              <a:t>invest</a:t>
            </a:r>
            <a:r>
              <a:rPr lang="ru-RU" sz="1400" u="sng" dirty="0">
                <a:hlinkClick r:id="rId14"/>
              </a:rPr>
              <a:t>51</a:t>
            </a:r>
            <a:endParaRPr lang="ru-RU" sz="1400" dirty="0"/>
          </a:p>
          <a:p>
            <a:r>
              <a:rPr lang="ru-RU" dirty="0"/>
              <a:t>  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784" y="6372200"/>
            <a:ext cx="216022" cy="21602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772816" y="6300192"/>
            <a:ext cx="4983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u="sng" dirty="0">
                <a:hlinkClick r:id="rId16"/>
              </a:rPr>
              <a:t>https://www.facebook.com/profile.php?id=100034918913313</a:t>
            </a:r>
            <a:endParaRPr lang="ru-RU" sz="1400" dirty="0"/>
          </a:p>
        </p:txBody>
      </p:sp>
      <p:pic>
        <p:nvPicPr>
          <p:cNvPr id="28" name="Picture 2" descr="C:\Users\maslovataya\Desktop\index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484784" y="6732240"/>
            <a:ext cx="216024" cy="216024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1772816" y="6660232"/>
            <a:ext cx="1471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solidFill>
                  <a:srgbClr val="0070C0"/>
                </a:solidFill>
              </a:rPr>
              <a:t>@</a:t>
            </a:r>
            <a:r>
              <a:rPr lang="en-US" sz="1400" u="sng" dirty="0" err="1">
                <a:solidFill>
                  <a:srgbClr val="0070C0"/>
                </a:solidFill>
              </a:rPr>
              <a:t>mininvest_mo</a:t>
            </a:r>
            <a:endParaRPr lang="ru-RU" sz="14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4784" y="7047691"/>
            <a:ext cx="246282" cy="20342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795170" y="6953948"/>
            <a:ext cx="3170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u="sng" dirty="0">
                <a:hlinkClick r:id="rId19"/>
              </a:rPr>
              <a:t>https://twitter.com/dkLcs9XcveeLbDm</a:t>
            </a:r>
            <a:endParaRPr lang="ru-RU" sz="1400" dirty="0"/>
          </a:p>
          <a:p>
            <a:r>
              <a:rPr lang="ru-RU" dirty="0"/>
              <a:t> </a:t>
            </a:r>
          </a:p>
        </p:txBody>
      </p:sp>
      <p:pic>
        <p:nvPicPr>
          <p:cNvPr id="2050" name="Picture 2" descr="C:\Users\maslovataya\Desktop\odnoklassniki-256x256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484784" y="7380312"/>
            <a:ext cx="216024" cy="216024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772816" y="7308304"/>
            <a:ext cx="3066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u="sng" dirty="0">
                <a:solidFill>
                  <a:srgbClr val="0070C0"/>
                </a:solidFill>
                <a:hlinkClick r:id="rId21"/>
              </a:rPr>
              <a:t>https://ok.ru/group/55009531330757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32" name="Блок-схема: извлечение 31"/>
          <p:cNvSpPr/>
          <p:nvPr/>
        </p:nvSpPr>
        <p:spPr>
          <a:xfrm rot="16200000">
            <a:off x="240259" y="703958"/>
            <a:ext cx="1087438" cy="182563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Блок-схема: извлечение 33"/>
          <p:cNvSpPr/>
          <p:nvPr/>
        </p:nvSpPr>
        <p:spPr>
          <a:xfrm rot="16200000">
            <a:off x="-452436" y="8120782"/>
            <a:ext cx="1087438" cy="182563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Блок-схема: извлечение 34"/>
          <p:cNvSpPr/>
          <p:nvPr/>
        </p:nvSpPr>
        <p:spPr>
          <a:xfrm rot="5400000">
            <a:off x="5784874" y="631950"/>
            <a:ext cx="1087437" cy="182562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Блок-схема: извлечение 35"/>
          <p:cNvSpPr/>
          <p:nvPr/>
        </p:nvSpPr>
        <p:spPr>
          <a:xfrm rot="5400000">
            <a:off x="6223000" y="8120782"/>
            <a:ext cx="1087437" cy="182562"/>
          </a:xfrm>
          <a:prstGeom prst="flowChartExtra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 descr="http://img-fotki.yandex.ru/get/5644/47407354.b75/0_1196a3_13a0cec3_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 flipV="1">
            <a:off x="1955151" y="4074076"/>
            <a:ext cx="8999675" cy="867402"/>
          </a:xfrm>
          <a:prstGeom prst="rect">
            <a:avLst/>
          </a:prstGeom>
          <a:noFill/>
        </p:spPr>
      </p:pic>
      <p:sp>
        <p:nvSpPr>
          <p:cNvPr id="7171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4813" y="395288"/>
            <a:ext cx="5794375" cy="60939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  <a:p>
            <a:pPr algn="ctr">
              <a:defRPr/>
            </a:pPr>
            <a:endParaRPr lang="ru-RU" b="1" dirty="0">
              <a:solidFill>
                <a:srgbClr val="00557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Справка о Министерстве</a:t>
            </a:r>
          </a:p>
          <a:p>
            <a:pPr marL="342900" indent="-342900"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Структура Министерства 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Статистические сведения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Основные параметры бюджета Министерства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b="1" kern="10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Мурманской области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kern="10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Ключевые направления деятельности </a:t>
            </a: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</a:t>
            </a:r>
            <a:endParaRPr lang="ru-RU" sz="1600" b="1" kern="1000" dirty="0">
              <a:solidFill>
                <a:srgbClr val="00557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Участие в реализации «майских» указов Президента РФ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Сведения о подведомственных организациях и инфраструктуре поддержки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Взаимодействие с муниципальными образованиями Мурманской области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Конкурсы и услуги в сфере предпринимательства 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Конкурс в сфере туризма </a:t>
            </a:r>
          </a:p>
          <a:p>
            <a:pPr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Контактная информация</a:t>
            </a:r>
          </a:p>
          <a:p>
            <a:pPr algn="just">
              <a:defRPr/>
            </a:pPr>
            <a:endParaRPr lang="ru-RU" b="1" dirty="0">
              <a:solidFill>
                <a:srgbClr val="00557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175" name="Группа 12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7177" name="Рисунок 1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Рисунок 1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79" name="Группа 17"/>
            <p:cNvGrpSpPr>
              <a:grpSpLocks/>
            </p:cNvGrpSpPr>
            <p:nvPr/>
          </p:nvGrpSpPr>
          <p:grpSpPr bwMode="auto">
            <a:xfrm>
              <a:off x="6132606" y="8388424"/>
              <a:ext cx="691804" cy="664177"/>
              <a:chOff x="6093296" y="8400072"/>
              <a:chExt cx="691804" cy="664177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6352956" y="8400411"/>
                <a:ext cx="431759" cy="431808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6092630" y="8632191"/>
                <a:ext cx="431759" cy="431808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6237078" y="8530589"/>
                <a:ext cx="431759" cy="431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557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>
                    <a:solidFill>
                      <a:srgbClr val="00557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</p:grpSp>
      </p:grpSp>
      <p:pic>
        <p:nvPicPr>
          <p:cNvPr id="9222" name="Picture 6" descr="http://static.ow.ly/photos/original/dlL0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2736" y="6084168"/>
            <a:ext cx="4608512" cy="2814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99968" y="263179"/>
            <a:ext cx="4021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1. Справка о Министерстве </a:t>
            </a:r>
          </a:p>
        </p:txBody>
      </p:sp>
      <p:grpSp>
        <p:nvGrpSpPr>
          <p:cNvPr id="8195" name="Группа 38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8203" name="Рисунок 40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4" name="Рисунок 4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205" name="Группа 44"/>
            <p:cNvGrpSpPr>
              <a:grpSpLocks/>
            </p:cNvGrpSpPr>
            <p:nvPr/>
          </p:nvGrpSpPr>
          <p:grpSpPr bwMode="auto">
            <a:xfrm>
              <a:off x="44624" y="8388424"/>
              <a:ext cx="748356" cy="664177"/>
              <a:chOff x="5776988" y="8400072"/>
              <a:chExt cx="748356" cy="664177"/>
            </a:xfrm>
          </p:grpSpPr>
          <p:sp>
            <p:nvSpPr>
              <p:cNvPr id="46" name="Прямоугольник 45"/>
              <p:cNvSpPr/>
              <p:nvPr/>
            </p:nvSpPr>
            <p:spPr>
              <a:xfrm>
                <a:off x="5776809" y="8400411"/>
                <a:ext cx="431760" cy="431808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6094279" y="8632191"/>
                <a:ext cx="431760" cy="431808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5921259" y="8530589"/>
                <a:ext cx="431760" cy="431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557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dirty="0">
                    <a:solidFill>
                      <a:srgbClr val="00557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</a:p>
            </p:txBody>
          </p:sp>
        </p:grpSp>
      </p:grpSp>
      <p:sp>
        <p:nvSpPr>
          <p:cNvPr id="8196" name="Прямоугольник 48"/>
          <p:cNvSpPr>
            <a:spLocks noChangeArrowheads="1"/>
          </p:cNvSpPr>
          <p:nvPr/>
        </p:nvSpPr>
        <p:spPr bwMode="auto">
          <a:xfrm>
            <a:off x="447675" y="679240"/>
            <a:ext cx="6019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Министерство развития промышленности и предпринимательства Мурманской области зарегистрировано как юридическое лицо в Едином государственном реестре юридических лиц 10 апреля 2015 года. 08 ноября 2019 в ЕГРЮЛ внесены изменения о переименовании на Министерство инвестиций, развития предпринимательства и рыбного хозяйства Мурманской области</a:t>
            </a:r>
          </a:p>
        </p:txBody>
      </p:sp>
      <p:pic>
        <p:nvPicPr>
          <p:cNvPr id="17" name="Рисунок 16" descr="Fotolia_53687056_Subscription_Monthly_M.jpg"/>
          <p:cNvPicPr>
            <a:picLocks noChangeAspect="1"/>
          </p:cNvPicPr>
          <p:nvPr/>
        </p:nvPicPr>
        <p:blipFill>
          <a:blip r:embed="rId5" cstate="print"/>
          <a:srcRect l="18568" t="8183" r="31485" b="10002"/>
          <a:stretch>
            <a:fillRect/>
          </a:stretch>
        </p:blipFill>
        <p:spPr>
          <a:xfrm>
            <a:off x="12700" y="2672336"/>
            <a:ext cx="3174537" cy="485744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62672" y="2917276"/>
            <a:ext cx="3456384" cy="792088"/>
          </a:xfrm>
          <a:prstGeom prst="roundRect">
            <a:avLst/>
          </a:prstGeom>
          <a:noFill/>
          <a:scene3d>
            <a:camera prst="orthographicFront"/>
            <a:lightRig rig="soft" dir="t"/>
          </a:scene3d>
          <a:sp3d extrusionH="44450" contourW="82550" prstMaterial="matte">
            <a:bevelT w="228600" h="139700" prst="coolSlant"/>
            <a:bevelB w="209550" h="107950" prst="coolSlant"/>
            <a:extrusionClr>
              <a:schemeClr val="bg1">
                <a:lumMod val="85000"/>
              </a:schemeClr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5476" y="3009434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Повышение инвестиционной и инновационной активности бизнеса в регионе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46999" y="3966298"/>
            <a:ext cx="3456384" cy="792088"/>
          </a:xfrm>
          <a:prstGeom prst="roundRect">
            <a:avLst/>
          </a:prstGeom>
          <a:noFill/>
          <a:scene3d>
            <a:camera prst="orthographicFront"/>
            <a:lightRig rig="soft" dir="t"/>
          </a:scene3d>
          <a:sp3d extrusionH="44450" contourW="82550" prstMaterial="matte">
            <a:bevelT w="228600" h="139700" prst="coolSlant"/>
            <a:bevelB w="209550" h="107950" prst="coolSlant"/>
            <a:extrusionClr>
              <a:schemeClr val="bg1">
                <a:lumMod val="85000"/>
              </a:schemeClr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84984" y="4932040"/>
            <a:ext cx="3456384" cy="1080120"/>
          </a:xfrm>
          <a:prstGeom prst="roundRect">
            <a:avLst/>
          </a:prstGeom>
          <a:noFill/>
          <a:scene3d>
            <a:camera prst="orthographicFront"/>
            <a:lightRig rig="soft" dir="t"/>
          </a:scene3d>
          <a:sp3d extrusionH="44450" contourW="82550" prstMaterial="matte">
            <a:bevelT w="228600" h="139700" prst="coolSlant"/>
            <a:bevelB w="209550" h="107950" prst="coolSlant"/>
            <a:extrusionClr>
              <a:schemeClr val="bg1">
                <a:lumMod val="85000"/>
              </a:schemeClr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284984" y="6156176"/>
            <a:ext cx="3456384" cy="1440160"/>
          </a:xfrm>
          <a:prstGeom prst="roundRect">
            <a:avLst/>
          </a:prstGeom>
          <a:noFill/>
          <a:scene3d>
            <a:camera prst="orthographicFront"/>
            <a:lightRig rig="soft" dir="t"/>
          </a:scene3d>
          <a:sp3d extrusionH="44450" contourW="82550" prstMaterial="matte">
            <a:bevelT w="228600" h="139700" prst="coolSlant"/>
            <a:bevelB w="209550" h="107950" prst="coolSlant"/>
            <a:extrusionClr>
              <a:schemeClr val="bg1">
                <a:lumMod val="85000"/>
              </a:schemeClr>
            </a:extrusionClr>
            <a:contourClr>
              <a:schemeClr val="bg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355476" y="3997537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Создание благоприятного предпринимательского климата и условий для ведения бизнеса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84984" y="4932040"/>
            <a:ext cx="3411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Создании условий для формирования региональных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турпродуктов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и повышения их конкурентоспособности на российском и международном туристских рынках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429000" y="6156176"/>
            <a:ext cx="3240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Обеспечение лицензирования отдельных видов деятельности, отнесенных к компетенции Министерства, реализация  регионального государственного контроля (надзора) в установленных сферах деятельности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762607" y="1914894"/>
            <a:ext cx="4940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деятельности</a:t>
            </a:r>
            <a:endParaRPr lang="ru-RU" sz="4000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00808" y="395536"/>
            <a:ext cx="40211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1. Справка о Министерстве </a:t>
            </a:r>
          </a:p>
        </p:txBody>
      </p:sp>
      <p:grpSp>
        <p:nvGrpSpPr>
          <p:cNvPr id="2" name="Группа 38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9232" name="Рисунок 40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33" name="Рисунок 4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Прямоугольник 32"/>
          <p:cNvSpPr/>
          <p:nvPr/>
        </p:nvSpPr>
        <p:spPr>
          <a:xfrm>
            <a:off x="5957888" y="8555038"/>
            <a:ext cx="428625" cy="4302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346825" y="8277225"/>
            <a:ext cx="430213" cy="4302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172200" y="8497888"/>
            <a:ext cx="428625" cy="430212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graphicFrame>
        <p:nvGraphicFramePr>
          <p:cNvPr id="36" name="Схема 35"/>
          <p:cNvGraphicFramePr/>
          <p:nvPr>
            <p:extLst>
              <p:ext uri="{D42A27DB-BD31-4B8C-83A1-F6EECF244321}">
                <p14:modId xmlns:p14="http://schemas.microsoft.com/office/powerpoint/2010/main" val="29398711"/>
              </p:ext>
            </p:extLst>
          </p:nvPr>
        </p:nvGraphicFramePr>
        <p:xfrm>
          <a:off x="116632" y="2267744"/>
          <a:ext cx="648072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0" name="Овал 19"/>
          <p:cNvSpPr/>
          <p:nvPr/>
        </p:nvSpPr>
        <p:spPr>
          <a:xfrm>
            <a:off x="188640" y="3923928"/>
            <a:ext cx="864096" cy="843869"/>
          </a:xfrm>
          <a:prstGeom prst="ellipse">
            <a:avLst/>
          </a:prstGeom>
          <a:blipFill rotWithShape="0">
            <a:blip r:embed="rId10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1477794"/>
              <a:satOff val="-2599"/>
              <a:lumOff val="-33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Круглая лента лицом вверх 23"/>
          <p:cNvSpPr/>
          <p:nvPr/>
        </p:nvSpPr>
        <p:spPr>
          <a:xfrm>
            <a:off x="1484784" y="899592"/>
            <a:ext cx="4248472" cy="1224136"/>
          </a:xfrm>
          <a:prstGeom prst="ellipseRibbon2">
            <a:avLst>
              <a:gd name="adj1" fmla="val 25000"/>
              <a:gd name="adj2" fmla="val 65544"/>
              <a:gd name="adj3" fmla="val 1250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задачи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88913" y="8316913"/>
            <a:ext cx="431800" cy="43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568450" y="393700"/>
            <a:ext cx="40211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2. Структура Министерства</a:t>
            </a:r>
          </a:p>
        </p:txBody>
      </p:sp>
      <p:grpSp>
        <p:nvGrpSpPr>
          <p:cNvPr id="10245" name="Группа 38"/>
          <p:cNvGrpSpPr>
            <a:grpSpLocks/>
          </p:cNvGrpSpPr>
          <p:nvPr/>
        </p:nvGrpSpPr>
        <p:grpSpPr bwMode="auto">
          <a:xfrm>
            <a:off x="9525" y="0"/>
            <a:ext cx="6848475" cy="9144000"/>
            <a:chOff x="-1" y="-9279"/>
            <a:chExt cx="6892282" cy="9175932"/>
          </a:xfrm>
        </p:grpSpPr>
        <p:pic>
          <p:nvPicPr>
            <p:cNvPr id="10298" name="Рисунок 40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9" name="Рисунок 42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2204864" y="1043608"/>
            <a:ext cx="2304256" cy="705272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</a:t>
            </a: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580980" y="3275757"/>
            <a:ext cx="1872208" cy="1008112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7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промышленного развития и сопровождения инвестиционных проектов</a:t>
            </a: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2276872" y="2339752"/>
            <a:ext cx="2088232" cy="792088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министра</a:t>
            </a: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90080" y="2804938"/>
            <a:ext cx="1656184" cy="1008111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бухгалтерского учета, юридической и организационно-кадровой работы</a:t>
            </a: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2276872" y="5004048"/>
            <a:ext cx="1800200" cy="864096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развития инноваций и предпринимательства</a:t>
            </a:r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2267585" y="3554873"/>
            <a:ext cx="1800200" cy="1008112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инвестиционной политики и развития государственно-частного партнерства</a:t>
            </a:r>
          </a:p>
        </p:txBody>
      </p:sp>
      <p:pic>
        <p:nvPicPr>
          <p:cNvPr id="10264" name="Picture 2" descr="C:\Users\sasovva\AppData\Local\Microsoft\Windows\Temporary Internet Files\Content.Outlook\S1K9W2FI\бульдозер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45" y="6018372"/>
            <a:ext cx="4535170" cy="197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рямоугольник с двумя скругленными противолежащими углами 32"/>
          <p:cNvSpPr/>
          <p:nvPr/>
        </p:nvSpPr>
        <p:spPr>
          <a:xfrm>
            <a:off x="4581128" y="2339752"/>
            <a:ext cx="2160240" cy="792088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министра</a:t>
            </a:r>
          </a:p>
        </p:txBody>
      </p:sp>
      <p:sp>
        <p:nvSpPr>
          <p:cNvPr id="34" name="Прямоугольник с двумя скругленными противолежащими углами 33"/>
          <p:cNvSpPr/>
          <p:nvPr/>
        </p:nvSpPr>
        <p:spPr>
          <a:xfrm>
            <a:off x="497359" y="4124650"/>
            <a:ext cx="1656184" cy="1008111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развития туризма</a:t>
            </a:r>
          </a:p>
        </p:txBody>
      </p:sp>
      <p:sp>
        <p:nvSpPr>
          <p:cNvPr id="36" name="Прямоугольник с двумя скругленными противолежащими углами 35"/>
          <p:cNvSpPr/>
          <p:nvPr/>
        </p:nvSpPr>
        <p:spPr>
          <a:xfrm>
            <a:off x="4608802" y="5581043"/>
            <a:ext cx="1440160" cy="648072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 лицензирования</a:t>
            </a:r>
          </a:p>
        </p:txBody>
      </p:sp>
      <p:sp>
        <p:nvSpPr>
          <p:cNvPr id="37" name="Прямоугольник с двумя скругленными противолежащими углами 36"/>
          <p:cNvSpPr/>
          <p:nvPr/>
        </p:nvSpPr>
        <p:spPr>
          <a:xfrm>
            <a:off x="4575628" y="4417961"/>
            <a:ext cx="1872208" cy="936104"/>
          </a:xfrm>
          <a:prstGeom prst="round2DiagRect">
            <a:avLst/>
          </a:prstGeom>
          <a:gradFill>
            <a:gsLst>
              <a:gs pos="0">
                <a:srgbClr val="5E9EFF"/>
              </a:gs>
              <a:gs pos="14000">
                <a:srgbClr val="85C2FF"/>
              </a:gs>
              <a:gs pos="61000">
                <a:srgbClr val="C4D6EB"/>
              </a:gs>
              <a:gs pos="100000">
                <a:srgbClr val="FFEBFA"/>
              </a:gs>
            </a:gsLst>
            <a:lin ang="4200000" scaled="0"/>
          </a:gradFill>
          <a:effectLst>
            <a:glow rad="635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по лицензированию</a:t>
            </a: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3284538" y="1763713"/>
            <a:ext cx="0" cy="576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0" idx="2"/>
          </p:cNvCxnSpPr>
          <p:nvPr/>
        </p:nvCxnSpPr>
        <p:spPr>
          <a:xfrm flipH="1">
            <a:off x="260350" y="1397000"/>
            <a:ext cx="194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4508500" y="1403350"/>
            <a:ext cx="208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6597650" y="1403350"/>
            <a:ext cx="0" cy="936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260350" y="1403350"/>
            <a:ext cx="0" cy="3240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>
            <a:off x="260350" y="3328921"/>
            <a:ext cx="216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4221163" y="3132138"/>
            <a:ext cx="0" cy="2303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6597650" y="3132138"/>
            <a:ext cx="0" cy="1753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6453188" y="4886013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H="1">
            <a:off x="6453188" y="3771512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H="1">
            <a:off x="4076700" y="5435600"/>
            <a:ext cx="1444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flipH="1">
            <a:off x="4076700" y="4058929"/>
            <a:ext cx="1444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6237288" y="5364088"/>
            <a:ext cx="2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flipH="1">
            <a:off x="6059660" y="5866660"/>
            <a:ext cx="177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549275" y="8604250"/>
            <a:ext cx="431800" cy="43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4813" y="8459788"/>
            <a:ext cx="431800" cy="433387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257340" y="4644008"/>
            <a:ext cx="216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racunovodski-servisi.org/tiny_upload/slika3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752" y="6156176"/>
            <a:ext cx="4608512" cy="2987824"/>
          </a:xfrm>
          <a:prstGeom prst="rect">
            <a:avLst/>
          </a:prstGeom>
          <a:noFill/>
        </p:spPr>
      </p:pic>
      <p:sp>
        <p:nvSpPr>
          <p:cNvPr id="12290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1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548680" y="395536"/>
            <a:ext cx="59737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3. Статистические сведения</a:t>
            </a:r>
          </a:p>
          <a:p>
            <a:pPr algn="ctr"/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Мурманская область: инвестиции, инновации, предпринимательство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557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294" name="Группа 12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2300" name="Рисунок 1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1" name="Рисунок 1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85109963"/>
              </p:ext>
            </p:extLst>
          </p:nvPr>
        </p:nvGraphicFramePr>
        <p:xfrm>
          <a:off x="908720" y="1331640"/>
          <a:ext cx="5437213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3318" name="Группа 8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3343" name="Рисунок 10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4" name="Рисунок 10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88913" y="176213"/>
            <a:ext cx="62896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7313" algn="ctr">
              <a:spcBef>
                <a:spcPct val="20000"/>
              </a:spcBef>
            </a:pPr>
            <a:r>
              <a:rPr lang="ru-RU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4. ОСНОВНЫЕ ПАРАМЕТРЫ БЮДЖЕТА МИНИСТЕРСТВА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672" y="1043608"/>
            <a:ext cx="3600400" cy="40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Администрируемые доходы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04664" y="1403648"/>
            <a:ext cx="3889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32656" y="2339752"/>
            <a:ext cx="3897313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4" name="Picture 18" descr="http://www.vmr-mo.ru/upload/iblock/f4a/shkola-gram.potreb.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087" y="6012160"/>
            <a:ext cx="2347913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334134"/>
              </p:ext>
            </p:extLst>
          </p:nvPr>
        </p:nvGraphicFramePr>
        <p:xfrm>
          <a:off x="4365104" y="1475656"/>
          <a:ext cx="23042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 факт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916"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41 924,75</a:t>
                      </a:r>
                    </a:p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32 952,42</a:t>
                      </a:r>
                    </a:p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33" name="Прямоугольник 31"/>
          <p:cNvSpPr>
            <a:spLocks noChangeArrowheads="1"/>
          </p:cNvSpPr>
          <p:nvPr/>
        </p:nvSpPr>
        <p:spPr bwMode="auto">
          <a:xfrm>
            <a:off x="116632" y="3995936"/>
            <a:ext cx="2027238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Субсидия на реализацию мероприятий Государственного плана подготовки управленческих кадров для организаций народного хозяйства РФ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34" name="TextBox 9"/>
          <p:cNvSpPr txBox="1">
            <a:spLocks noChangeArrowheads="1"/>
          </p:cNvSpPr>
          <p:nvPr/>
        </p:nvSpPr>
        <p:spPr bwMode="auto">
          <a:xfrm>
            <a:off x="398107" y="1416055"/>
            <a:ext cx="4032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состоят из субсидий, выделяемых бюджетам субъектов РФ из федерального бюджета, и госпошлины за совершение действий, связанных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 лицензированием</a:t>
            </a:r>
          </a:p>
        </p:txBody>
      </p:sp>
      <p:sp>
        <p:nvSpPr>
          <p:cNvPr id="13336" name="Прямоугольник 32"/>
          <p:cNvSpPr>
            <a:spLocks noChangeArrowheads="1"/>
          </p:cNvSpPr>
          <p:nvPr/>
        </p:nvSpPr>
        <p:spPr bwMode="auto">
          <a:xfrm>
            <a:off x="4490195" y="3635896"/>
            <a:ext cx="236780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Доходы бюджетов субъектов РФ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возврата остатков субсидий, субвенций и иных межбюджетных трансфертов, имеющих целевое назначение, прошлых лет из бюджетов городских округов, муниципальных районов, бюджетов поселений и т.п.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1057276" y="2339752"/>
            <a:ext cx="1651644" cy="1617886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708920" y="2339752"/>
            <a:ext cx="2592288" cy="1296144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1844824" y="2339752"/>
            <a:ext cx="864096" cy="324036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31"/>
          <p:cNvSpPr>
            <a:spLocks noChangeArrowheads="1"/>
          </p:cNvSpPr>
          <p:nvPr/>
        </p:nvSpPr>
        <p:spPr bwMode="auto">
          <a:xfrm>
            <a:off x="332656" y="5580112"/>
            <a:ext cx="20272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Государственная пошлина за совершение действий, связанных с лицензированием, проведением аттестации в случаях, если такая аттестация предусмотрена законодательством РФ, зачисляемая в бюджеты субъектов РФ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450" y="8388350"/>
            <a:ext cx="4318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60363" y="8620125"/>
            <a:ext cx="433387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90500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14"/>
          <p:cNvSpPr txBox="1">
            <a:spLocks noChangeArrowheads="1"/>
          </p:cNvSpPr>
          <p:nvPr/>
        </p:nvSpPr>
        <p:spPr bwMode="auto">
          <a:xfrm>
            <a:off x="2348880" y="4644008"/>
            <a:ext cx="23320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Денежные взыскания (штрафы) за административные правонарушения в области государственного регулирования производства и оборота этилового спирта, алкогольной, спиртосодержащей продукции, оборота лома чёрных и цветных металлов</a:t>
            </a: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>
            <a:endCxn id="35" idx="0"/>
          </p:cNvCxnSpPr>
          <p:nvPr/>
        </p:nvCxnSpPr>
        <p:spPr>
          <a:xfrm>
            <a:off x="2708920" y="2339752"/>
            <a:ext cx="805979" cy="2304256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995936"/>
            <a:ext cx="6381328" cy="4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AutoShape 6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AutoShape 8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307975" y="79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AutoShape 10" descr="https://encrypted-tbn0.gstatic.com/images?q=tbn:ANd9GcQCou9UIyp2wI9-F2VXI4st-fm0G05bBLYSjIIPI-exg-3W93H8xA"/>
          <p:cNvSpPr>
            <a:spLocks noChangeAspect="1" noChangeArrowheads="1"/>
          </p:cNvSpPr>
          <p:nvPr/>
        </p:nvSpPr>
        <p:spPr bwMode="auto">
          <a:xfrm>
            <a:off x="460375" y="160338"/>
            <a:ext cx="2619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4343" name="Группа 8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4383" name="Рисунок 103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4" name="Рисунок 10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Box 26"/>
          <p:cNvSpPr txBox="1"/>
          <p:nvPr/>
        </p:nvSpPr>
        <p:spPr>
          <a:xfrm>
            <a:off x="1916832" y="971600"/>
            <a:ext cx="36972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Министерства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484784" y="1403648"/>
            <a:ext cx="3673475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1691680"/>
            <a:ext cx="6858000" cy="1230312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  <a:alpha val="49000"/>
                </a:schemeClr>
              </a:gs>
              <a:gs pos="68000">
                <a:srgbClr val="00BC55">
                  <a:tint val="44500"/>
                  <a:satMod val="160000"/>
                  <a:alpha val="75000"/>
                </a:srgbClr>
              </a:gs>
              <a:gs pos="100000">
                <a:srgbClr val="00BC55">
                  <a:tint val="23500"/>
                  <a:satMod val="160000"/>
                  <a:alpha val="31000"/>
                </a:srgbClr>
              </a:gs>
            </a:gsLst>
            <a:lin ang="0" scaled="1"/>
          </a:gradFill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Расходование денежных средств Министерство осуществляет в рамках реализации Государственной программы Мурманской области  «Развитие экономического потенциала и формирование благоприятного предпринимательского климата»</a:t>
            </a:r>
          </a:p>
        </p:txBody>
      </p:sp>
      <p:sp>
        <p:nvSpPr>
          <p:cNvPr id="14360" name="Text Box 7"/>
          <p:cNvSpPr txBox="1">
            <a:spLocks noChangeArrowheads="1"/>
          </p:cNvSpPr>
          <p:nvPr/>
        </p:nvSpPr>
        <p:spPr bwMode="auto">
          <a:xfrm>
            <a:off x="231775" y="395536"/>
            <a:ext cx="6626225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7313" algn="ctr">
              <a:spcBef>
                <a:spcPct val="20000"/>
              </a:spcBef>
            </a:pPr>
            <a:r>
              <a:rPr lang="ru-RU" sz="1700" b="1" dirty="0">
                <a:solidFill>
                  <a:srgbClr val="005570"/>
                </a:solidFill>
                <a:latin typeface="Times New Roman" pitchFamily="18" charset="0"/>
                <a:cs typeface="Times New Roman" pitchFamily="18" charset="0"/>
              </a:rPr>
              <a:t>4. ОСНОВНЫЕ  ПАРАМЕТРЫ БЮДЖЕТА МИНИСТЕРСТВА </a:t>
            </a:r>
          </a:p>
        </p:txBody>
      </p:sp>
      <p:grpSp>
        <p:nvGrpSpPr>
          <p:cNvPr id="14361" name="Группа 39"/>
          <p:cNvGrpSpPr>
            <a:grpSpLocks/>
          </p:cNvGrpSpPr>
          <p:nvPr/>
        </p:nvGrpSpPr>
        <p:grpSpPr bwMode="auto">
          <a:xfrm>
            <a:off x="0" y="-9525"/>
            <a:ext cx="6892925" cy="9175750"/>
            <a:chOff x="-1" y="-9279"/>
            <a:chExt cx="6892282" cy="9175932"/>
          </a:xfrm>
        </p:grpSpPr>
        <p:pic>
          <p:nvPicPr>
            <p:cNvPr id="14381" name="Рисунок 40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 flipV="1">
              <a:off x="-1" y="-9279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82" name="Рисунок 41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V="1">
              <a:off x="0" y="9007613"/>
              <a:ext cx="6892281" cy="159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955599"/>
              </p:ext>
            </p:extLst>
          </p:nvPr>
        </p:nvGraphicFramePr>
        <p:xfrm>
          <a:off x="2492896" y="4644008"/>
          <a:ext cx="1656184" cy="1224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521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2019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9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420 241, 38</a:t>
                      </a:r>
                    </a:p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79570"/>
              </p:ext>
            </p:extLst>
          </p:nvPr>
        </p:nvGraphicFramePr>
        <p:xfrm>
          <a:off x="404664" y="3275856"/>
          <a:ext cx="1584176" cy="12961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Факт за</a:t>
                      </a:r>
                    </a:p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 2018 год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157 901, 07</a:t>
                      </a: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6392863" y="8388350"/>
            <a:ext cx="4318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32513" y="8620125"/>
            <a:ext cx="4318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76975" y="8518525"/>
            <a:ext cx="431800" cy="431800"/>
          </a:xfrm>
          <a:prstGeom prst="rect">
            <a:avLst/>
          </a:prstGeom>
          <a:solidFill>
            <a:schemeClr val="bg1"/>
          </a:solidFill>
          <a:ln w="3175">
            <a:solidFill>
              <a:srgbClr val="0055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557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2700" y="7786710"/>
            <a:ext cx="6889750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инвестиций, развития и предпринимательства и рыбного хозяйства</a:t>
            </a:r>
          </a:p>
          <a:p>
            <a:pPr algn="ctr"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http://mirp.gov-murman.ru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n-CL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http://invest.gov-murman.ru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http://maloe.gov-murman.ru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http://www.murmantourism.ru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http://licensing.gov-murman.ru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https://inno.gov-murman.ru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822421"/>
              </p:ext>
            </p:extLst>
          </p:nvPr>
        </p:nvGraphicFramePr>
        <p:xfrm>
          <a:off x="5085184" y="3275856"/>
          <a:ext cx="1584176" cy="12961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422 299, 63</a:t>
                      </a: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>
                    <a:lnL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8F2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60047</TotalTime>
  <Words>3224</Words>
  <Application>Microsoft Office PowerPoint</Application>
  <PresentationFormat>Экран (4:3)</PresentationFormat>
  <Paragraphs>441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</vt:lpstr>
      <vt:lpstr>Arial Black</vt:lpstr>
      <vt:lpstr>Calibri</vt:lpstr>
      <vt:lpstr>Calibri Light</vt:lpstr>
      <vt:lpstr>Georgia</vt:lpstr>
      <vt:lpstr>Segoe Print</vt:lpstr>
      <vt:lpstr>Segoe Script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8. Подведомственные организации  и инфраструктура поддержки </vt:lpstr>
      <vt:lpstr>8. Подведомственные организации  и инфраструктура поддержки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Министерство финансов Мурманской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Грищенкова Ю.С.</cp:lastModifiedBy>
  <cp:revision>5142</cp:revision>
  <cp:lastPrinted>2014-12-25T06:30:01Z</cp:lastPrinted>
  <dcterms:created xsi:type="dcterms:W3CDTF">2013-06-27T09:24:07Z</dcterms:created>
  <dcterms:modified xsi:type="dcterms:W3CDTF">2020-02-04T06:45:30Z</dcterms:modified>
</cp:coreProperties>
</file>